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88" r:id="rId2"/>
    <p:sldId id="320" r:id="rId3"/>
    <p:sldId id="318" r:id="rId4"/>
    <p:sldId id="322" r:id="rId5"/>
    <p:sldId id="323" r:id="rId6"/>
    <p:sldId id="321" r:id="rId7"/>
    <p:sldId id="328" r:id="rId8"/>
    <p:sldId id="326" r:id="rId9"/>
    <p:sldId id="327" r:id="rId10"/>
    <p:sldId id="333" r:id="rId11"/>
    <p:sldId id="330" r:id="rId12"/>
    <p:sldId id="331" r:id="rId13"/>
    <p:sldId id="334" r:id="rId14"/>
    <p:sldId id="332" r:id="rId15"/>
    <p:sldId id="325" r:id="rId16"/>
    <p:sldId id="324" r:id="rId17"/>
    <p:sldId id="329" r:id="rId18"/>
    <p:sldId id="319" r:id="rId19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2BAB"/>
    <a:srgbClr val="06B258"/>
    <a:srgbClr val="006600"/>
    <a:srgbClr val="66C67D"/>
    <a:srgbClr val="42BE4E"/>
    <a:srgbClr val="45B961"/>
    <a:srgbClr val="06A250"/>
    <a:srgbClr val="CBEDCE"/>
    <a:srgbClr val="AAFCDB"/>
    <a:srgbClr val="9BFC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08" autoAdjust="0"/>
    <p:restoredTop sz="94660"/>
  </p:normalViewPr>
  <p:slideViewPr>
    <p:cSldViewPr>
      <p:cViewPr varScale="1">
        <p:scale>
          <a:sx n="106" d="100"/>
          <a:sy n="106" d="100"/>
        </p:scale>
        <p:origin x="190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5658" cy="496332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8" cy="496332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>
              <a:defRPr sz="1200"/>
            </a:lvl1pPr>
          </a:lstStyle>
          <a:p>
            <a:fld id="{67386887-A4EF-408D-AF99-FB75C2A292F2}" type="datetimeFigureOut">
              <a:rPr lang="uk-UA" smtClean="0"/>
              <a:pPr/>
              <a:t>27.05.2021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3" y="9428584"/>
            <a:ext cx="2945658" cy="496332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8" cy="496332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>
              <a:defRPr sz="1200"/>
            </a:lvl1pPr>
          </a:lstStyle>
          <a:p>
            <a:fld id="{E786645B-A5BC-45FC-99FE-F6EFD8929D81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79949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5658" cy="496332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8" cy="496332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>
              <a:defRPr sz="1200"/>
            </a:lvl1pPr>
          </a:lstStyle>
          <a:p>
            <a:fld id="{DD83824C-5694-4AD8-8ADD-B4C62F8F3CD8}" type="datetimeFigureOut">
              <a:rPr lang="uk-UA" smtClean="0"/>
              <a:pPr/>
              <a:t>27.05.2021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2950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2" rIns="91425" bIns="45712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25" tIns="45712" rIns="91425" bIns="45712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28584"/>
            <a:ext cx="2945658" cy="496332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8" cy="496332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>
              <a:defRPr sz="1200"/>
            </a:lvl1pPr>
          </a:lstStyle>
          <a:p>
            <a:fld id="{E1103417-C41E-4CE7-B349-397C99C972E2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1683379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604E0-A1D7-45D6-B103-49A460701D01}" type="datetime1">
              <a:rPr lang="ru-RU" smtClean="0"/>
              <a:pPr/>
              <a:t>27.05.2021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D6244-1F9C-4EB1-9FDB-1F271AC195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A7BE-D31E-45A4-9DBE-6EAD8E2EE961}" type="datetime1">
              <a:rPr lang="ru-RU" smtClean="0"/>
              <a:pPr/>
              <a:t>27.05.2021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D6244-1F9C-4EB1-9FDB-1F271AC195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21463-7455-4182-8B5D-E4BADD309714}" type="datetime1">
              <a:rPr lang="ru-RU" smtClean="0"/>
              <a:pPr/>
              <a:t>27.05.2021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D6244-1F9C-4EB1-9FDB-1F271AC195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A909A-82A9-457E-88DB-C52420F9BDBE}" type="datetime1">
              <a:rPr lang="ru-RU" smtClean="0"/>
              <a:pPr/>
              <a:t>27.05.2021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D6244-1F9C-4EB1-9FDB-1F271AC195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92994-04D6-48B7-98D6-7E77F39551BE}" type="datetime1">
              <a:rPr lang="ru-RU" smtClean="0"/>
              <a:pPr/>
              <a:t>27.05.2021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D6244-1F9C-4EB1-9FDB-1F271AC195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FDF94-01B6-4B00-A530-D7AFA86AF5A9}" type="datetime1">
              <a:rPr lang="ru-RU" smtClean="0"/>
              <a:pPr/>
              <a:t>27.05.2021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D6244-1F9C-4EB1-9FDB-1F271AC195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8D892-9BFD-45ED-9F66-4C6B4F9CC8E4}" type="datetime1">
              <a:rPr lang="ru-RU" smtClean="0"/>
              <a:pPr/>
              <a:t>27.05.2021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D6244-1F9C-4EB1-9FDB-1F271AC195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236BC-61A3-4A34-82DE-338D175BBA2B}" type="datetime1">
              <a:rPr lang="ru-RU" smtClean="0"/>
              <a:pPr/>
              <a:t>27.05.2021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D6244-1F9C-4EB1-9FDB-1F271AC195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2C1E7-C3B5-430E-9A06-4DB17C2192FE}" type="datetime1">
              <a:rPr lang="ru-RU" smtClean="0"/>
              <a:pPr/>
              <a:t>27.05.2021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D6244-1F9C-4EB1-9FDB-1F271AC195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2954E-2947-49DC-94D4-DD88FAE96B28}" type="datetime1">
              <a:rPr lang="ru-RU" smtClean="0"/>
              <a:pPr/>
              <a:t>27.05.2021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D6244-1F9C-4EB1-9FDB-1F271AC195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846E-B0BA-42C9-BA36-B15320E79187}" type="datetime1">
              <a:rPr lang="ru-RU" smtClean="0"/>
              <a:pPr/>
              <a:t>27.05.2021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D6244-1F9C-4EB1-9FDB-1F271AC195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A1BB5-520F-4577-A87C-ABD9389C88EA}" type="datetime1">
              <a:rPr lang="ru-RU" smtClean="0"/>
              <a:pPr/>
              <a:t>27.05.2021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D6244-1F9C-4EB1-9FDB-1F271AC195C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odk.mvs.gov.ua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customs.gov.ua/deiaki-pitannia-funktsionuvannia-avtorizovanikh-ekonomichnikh-operatoriv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946150" y="117004"/>
            <a:ext cx="8090346" cy="431800"/>
          </a:xfrm>
          <a:prstGeom prst="rect">
            <a:avLst/>
          </a:prstGeom>
          <a:solidFill>
            <a:srgbClr val="005F9D">
              <a:alpha val="9176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uk-UA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uk-UA" sz="1400" b="1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ДЕРЖАВНА </a:t>
            </a:r>
            <a:r>
              <a:rPr lang="uk-UA" sz="1400" b="1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МИТНА </a:t>
            </a:r>
            <a:r>
              <a:rPr lang="uk-UA" sz="1400" b="1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СЛУЖБА </a:t>
            </a:r>
            <a:r>
              <a:rPr lang="uk-UA" sz="1400" b="1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УКРАЇНИ</a:t>
            </a:r>
            <a:r>
              <a:rPr lang="uk-UA" altLang="uk-UA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endParaRPr lang="uk-UA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5576" y="1628568"/>
            <a:ext cx="79783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Авторизований економічний оператор: статус, порядок отримання умови функціонування</a:t>
            </a:r>
            <a:endParaRPr lang="uk-UA" sz="2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04248" y="6309320"/>
            <a:ext cx="17620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b="1" dirty="0" smtClean="0">
                <a:latin typeface="Arial" pitchFamily="34" charset="0"/>
                <a:cs typeface="Arial" pitchFamily="34" charset="0"/>
              </a:rPr>
              <a:t>Київ, </a:t>
            </a:r>
            <a:r>
              <a:rPr lang="uk-UA" sz="1600" b="1" dirty="0" smtClean="0">
                <a:latin typeface="Arial" pitchFamily="34" charset="0"/>
                <a:cs typeface="Arial" pitchFamily="34" charset="0"/>
              </a:rPr>
              <a:t>27.05.2021</a:t>
            </a:r>
            <a:endParaRPr lang="uk-UA" sz="1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26" y="102690"/>
            <a:ext cx="8636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3209858"/>
            <a:ext cx="4248472" cy="1397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06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946150" y="117004"/>
            <a:ext cx="8090346" cy="431800"/>
          </a:xfrm>
          <a:prstGeom prst="rect">
            <a:avLst/>
          </a:prstGeom>
          <a:solidFill>
            <a:srgbClr val="005F9D">
              <a:alpha val="9176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uk-UA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uk-UA" sz="1400" b="1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ДЕРЖАВНА </a:t>
            </a:r>
            <a:r>
              <a:rPr lang="uk-UA" sz="1400" b="1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МИТНА </a:t>
            </a:r>
            <a:r>
              <a:rPr lang="uk-UA" sz="1400" b="1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СЛУЖБА </a:t>
            </a:r>
            <a:r>
              <a:rPr lang="uk-UA" sz="1400" b="1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УКРАЇНИ</a:t>
            </a:r>
            <a:r>
              <a:rPr lang="uk-UA" altLang="uk-UA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endParaRPr lang="uk-UA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26" y="102690"/>
            <a:ext cx="8636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82630" y="997663"/>
            <a:ext cx="8856984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i="1" dirty="0" smtClean="0"/>
              <a:t> </a:t>
            </a:r>
            <a:endParaRPr lang="uk-UA" i="1" dirty="0" smtClean="0"/>
          </a:p>
          <a:p>
            <a:pPr marL="342900" indent="-342900" algn="just">
              <a:buAutoNum type="arabicPeriod"/>
            </a:pPr>
            <a:r>
              <a:rPr lang="uk-UA" dirty="0">
                <a:latin typeface="Arial" pitchFamily="34" charset="0"/>
                <a:cs typeface="Arial" pitchFamily="34" charset="0"/>
              </a:rPr>
              <a:t>посадові особи, кінцеві бенефіціарні власники (контролери) підприємства протягом останніх трьох років не були притягнені до кримінальної відповідальності за вчинення злочину у сфері </a:t>
            </a:r>
            <a:r>
              <a:rPr lang="uk-UA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господарської діяльності, у сфері службової діяльності або за контрабанду</a:t>
            </a:r>
            <a:r>
              <a:rPr lang="uk-UA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lvl="0"/>
            <a:endParaRPr lang="uk-UA" i="1" dirty="0" smtClean="0"/>
          </a:p>
          <a:p>
            <a:pPr lvl="0"/>
            <a:r>
              <a:rPr lang="uk-UA" i="1" dirty="0" smtClean="0"/>
              <a:t>Довідка </a:t>
            </a:r>
            <a:r>
              <a:rPr lang="uk-UA" i="1" dirty="0"/>
              <a:t>про притягнення до кримінальної відповідальності, відсутність (наявність) судимості або обмежень, передбачених кримінально-процесуальним законодавством України</a:t>
            </a:r>
          </a:p>
          <a:p>
            <a:pPr lvl="0"/>
            <a:r>
              <a:rPr lang="en-US" i="1" dirty="0">
                <a:hlinkClick r:id="rId3"/>
              </a:rPr>
              <a:t>https://odk.mvs.gov.ua/</a:t>
            </a:r>
            <a:endParaRPr lang="uk-UA" i="1" dirty="0"/>
          </a:p>
          <a:p>
            <a:pPr marL="342900" indent="-342900" algn="just">
              <a:buAutoNum type="arabicPeriod"/>
            </a:pPr>
            <a:endParaRPr lang="uk-UA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uk-UA" dirty="0" smtClean="0">
                <a:latin typeface="Arial" pitchFamily="34" charset="0"/>
                <a:cs typeface="Arial" pitchFamily="34" charset="0"/>
              </a:rPr>
              <a:t>2. посадові </a:t>
            </a:r>
            <a:r>
              <a:rPr lang="uk-UA" dirty="0">
                <a:latin typeface="Arial" pitchFamily="34" charset="0"/>
                <a:cs typeface="Arial" pitchFamily="34" charset="0"/>
              </a:rPr>
              <a:t>особи, кінцеві бенефіціарні власники (контролери) підприємства, агенти з митного оформлення інших підприємств — митних брокерів не допускали вчинення </a:t>
            </a:r>
            <a:r>
              <a:rPr lang="uk-UA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повторюваних або систематичних порушень митних правил</a:t>
            </a:r>
            <a:r>
              <a:rPr lang="uk-UA" dirty="0">
                <a:latin typeface="Arial" pitchFamily="34" charset="0"/>
                <a:cs typeface="Arial" pitchFamily="34" charset="0"/>
              </a:rPr>
              <a:t>.</a:t>
            </a:r>
          </a:p>
          <a:p>
            <a:pPr lvl="0"/>
            <a:endParaRPr lang="uk-UA" i="1" dirty="0"/>
          </a:p>
          <a:p>
            <a:pPr lvl="0"/>
            <a:endParaRPr lang="uk-UA" i="1" dirty="0" smtClean="0"/>
          </a:p>
          <a:p>
            <a:pPr lvl="0"/>
            <a:endParaRPr lang="uk-UA" i="1" dirty="0"/>
          </a:p>
          <a:p>
            <a:pPr lvl="0"/>
            <a:endParaRPr lang="uk-UA" i="1" dirty="0" smtClean="0"/>
          </a:p>
          <a:p>
            <a:pPr lvl="0"/>
            <a:endParaRPr lang="uk-UA" i="1" dirty="0"/>
          </a:p>
          <a:p>
            <a:pPr lvl="0"/>
            <a:endParaRPr lang="uk-UA" i="1" dirty="0" smtClean="0"/>
          </a:p>
          <a:p>
            <a:pPr lvl="0"/>
            <a:endParaRPr lang="uk-UA" i="1" dirty="0"/>
          </a:p>
          <a:p>
            <a:pPr lvl="0"/>
            <a:endParaRPr lang="uk-UA" i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85318" y="548804"/>
            <a:ext cx="86748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uk-UA" dirty="0"/>
              <a:t>1. </a:t>
            </a:r>
            <a:r>
              <a:rPr lang="uk-UA" dirty="0">
                <a:solidFill>
                  <a:srgbClr val="112BAB"/>
                </a:solidFill>
              </a:rPr>
              <a:t>Критерій «дотримання вимог митного та податкового законодавства України, а також відсутність фактів притягнення до кримінальної відповідальності»: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3197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946150" y="117004"/>
            <a:ext cx="8090346" cy="431800"/>
          </a:xfrm>
          <a:prstGeom prst="rect">
            <a:avLst/>
          </a:prstGeom>
          <a:solidFill>
            <a:srgbClr val="005F9D">
              <a:alpha val="9176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uk-UA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uk-UA" sz="1400" b="1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ДЕРЖАВНА </a:t>
            </a:r>
            <a:r>
              <a:rPr lang="uk-UA" sz="1400" b="1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МИТНА </a:t>
            </a:r>
            <a:r>
              <a:rPr lang="uk-UA" sz="1400" b="1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СЛУЖБА </a:t>
            </a:r>
            <a:r>
              <a:rPr lang="uk-UA" sz="1400" b="1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УКРАЇНИ</a:t>
            </a:r>
            <a:r>
              <a:rPr lang="uk-UA" altLang="uk-UA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endParaRPr lang="uk-UA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26" y="102690"/>
            <a:ext cx="8636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46656" y="1057444"/>
            <a:ext cx="8856984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1600" dirty="0" smtClean="0">
                <a:latin typeface="Arial" pitchFamily="34" charset="0"/>
                <a:cs typeface="Arial" pitchFamily="34" charset="0"/>
              </a:rPr>
              <a:t>Підприємство </a:t>
            </a:r>
            <a:r>
              <a:rPr lang="uk-UA" sz="1600" dirty="0">
                <a:latin typeface="Arial" pitchFamily="34" charset="0"/>
                <a:cs typeface="Arial" pitchFamily="34" charset="0"/>
              </a:rPr>
              <a:t>повинно виконувати умови:</a:t>
            </a:r>
          </a:p>
          <a:p>
            <a:pPr marL="342900" indent="-342900" algn="just">
              <a:buAutoNum type="arabicPeriod"/>
            </a:pPr>
            <a:r>
              <a:rPr lang="uk-UA" sz="1600" dirty="0">
                <a:latin typeface="Arial" pitchFamily="34" charset="0"/>
                <a:cs typeface="Arial" pitchFamily="34" charset="0"/>
              </a:rPr>
              <a:t>система обліку підприємства відповідає  основним принципам бухгалтерського обліку в Україні, дозволяє відслідкувати господарські операції (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audit-trail</a:t>
            </a:r>
            <a:r>
              <a:rPr lang="uk-UA" sz="1600" dirty="0">
                <a:latin typeface="Arial" pitchFamily="34" charset="0"/>
                <a:cs typeface="Arial" pitchFamily="34" charset="0"/>
              </a:rPr>
              <a:t>)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,</a:t>
            </a:r>
            <a:r>
              <a:rPr lang="uk-UA" sz="1600" dirty="0">
                <a:latin typeface="Arial" pitchFamily="34" charset="0"/>
                <a:cs typeface="Arial" pitchFamily="34" charset="0"/>
              </a:rPr>
              <a:t> дозволяє розмежовувати інформацію про товари з різним статусом, забезпечує можливість доступу до первинних облікових документів і регістрів бухгалтерського та складського обліку;</a:t>
            </a:r>
          </a:p>
          <a:p>
            <a:pPr marL="342900" indent="-342900" algn="just">
              <a:buAutoNum type="arabicPeriod"/>
            </a:pPr>
            <a:r>
              <a:rPr lang="uk-UA" sz="1600" dirty="0" smtClean="0">
                <a:latin typeface="Arial" pitchFamily="34" charset="0"/>
                <a:cs typeface="Arial" pitchFamily="34" charset="0"/>
              </a:rPr>
              <a:t>вжито </a:t>
            </a:r>
            <a:r>
              <a:rPr lang="uk-UA" sz="1600" dirty="0">
                <a:latin typeface="Arial" pitchFamily="34" charset="0"/>
                <a:cs typeface="Arial" pitchFamily="34" charset="0"/>
              </a:rPr>
              <a:t>всіх необхідних заходів для запобігання несанкціонованому та непомітному виправленню записів у первинних облікових документах;</a:t>
            </a:r>
          </a:p>
          <a:p>
            <a:pPr marL="342900" indent="-342900" algn="just">
              <a:buAutoNum type="arabicPeriod"/>
            </a:pPr>
            <a:r>
              <a:rPr lang="uk-UA" sz="1600" dirty="0" smtClean="0">
                <a:latin typeface="Arial" pitchFamily="34" charset="0"/>
                <a:cs typeface="Arial" pitchFamily="34" charset="0"/>
              </a:rPr>
              <a:t>запроваджено </a:t>
            </a:r>
            <a:r>
              <a:rPr lang="uk-UA" sz="1600" dirty="0">
                <a:latin typeface="Arial" pitchFamily="34" charset="0"/>
                <a:cs typeface="Arial" pitchFamily="34" charset="0"/>
              </a:rPr>
              <a:t>процедури для забезпечення належного зберігання та попередження втрати первинних облікових документів;</a:t>
            </a:r>
          </a:p>
          <a:p>
            <a:pPr marL="342900" indent="-342900" algn="just">
              <a:buAutoNum type="arabicPeriod"/>
            </a:pPr>
            <a:r>
              <a:rPr lang="uk-UA" sz="1600" dirty="0" smtClean="0">
                <a:latin typeface="Arial" pitchFamily="34" charset="0"/>
                <a:cs typeface="Arial" pitchFamily="34" charset="0"/>
              </a:rPr>
              <a:t>працівників </a:t>
            </a:r>
            <a:r>
              <a:rPr lang="uk-UA" sz="1600" dirty="0">
                <a:latin typeface="Arial" pitchFamily="34" charset="0"/>
                <a:cs typeface="Arial" pitchFamily="34" charset="0"/>
              </a:rPr>
              <a:t>підприємства зобов’язано (посадовими інструкціями, настановами тощо) інформувати </a:t>
            </a:r>
            <a:r>
              <a:rPr lang="uk-UA" sz="1600" dirty="0" smtClean="0">
                <a:latin typeface="Arial" pitchFamily="34" charset="0"/>
                <a:cs typeface="Arial" pitchFamily="34" charset="0"/>
              </a:rPr>
              <a:t>митні </a:t>
            </a:r>
            <a:r>
              <a:rPr lang="uk-UA" sz="1600" dirty="0" err="1" smtClean="0">
                <a:latin typeface="Arial" pitchFamily="34" charset="0"/>
                <a:cs typeface="Arial" pitchFamily="34" charset="0"/>
              </a:rPr>
              <a:t>органипро</a:t>
            </a:r>
            <a:r>
              <a:rPr lang="uk-UA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1600" dirty="0">
                <a:latin typeface="Arial" pitchFamily="34" charset="0"/>
                <a:cs typeface="Arial" pitchFamily="34" charset="0"/>
              </a:rPr>
              <a:t>випадки порушення податкового законодавства та законодавства України з питань державної митної справи.</a:t>
            </a:r>
            <a:endParaRPr lang="uk-UA" sz="1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uk-UA" sz="1600" dirty="0" smtClean="0"/>
              <a:t>Питання:</a:t>
            </a:r>
            <a:endParaRPr lang="uk-UA" sz="1600" dirty="0"/>
          </a:p>
          <a:p>
            <a:pPr lvl="0"/>
            <a:r>
              <a:rPr lang="uk-UA" sz="1600" dirty="0" smtClean="0"/>
              <a:t>Доступ до облікових записів:</a:t>
            </a:r>
          </a:p>
          <a:p>
            <a:r>
              <a:rPr lang="uk-UA" sz="1600" dirty="0"/>
              <a:t>з робочого місця на території підприємства (незалежно від способу ведення облікових записів (в електронному вигляді чи на паперових носіях та в тому вигляді, в якому вони ведуться); та/або</a:t>
            </a:r>
          </a:p>
          <a:p>
            <a:r>
              <a:rPr lang="uk-UA" sz="1600" dirty="0"/>
              <a:t>з робочого місця посадової особи митного органу із застосуванням інформаційно-телекомунікаційних технологій (наприклад, через організацію віддаленого доступу); та/або</a:t>
            </a:r>
          </a:p>
          <a:p>
            <a:r>
              <a:rPr lang="uk-UA" sz="1600" dirty="0"/>
              <a:t>шляхом надання витягів із системи обліку узгодженого змісту та в узгодженому </a:t>
            </a:r>
            <a:r>
              <a:rPr lang="uk-UA" sz="1600" dirty="0" smtClean="0"/>
              <a:t>форматі;</a:t>
            </a:r>
            <a:endParaRPr lang="en-US" sz="1600" dirty="0" smtClean="0"/>
          </a:p>
          <a:p>
            <a:r>
              <a:rPr lang="uk-UA" sz="1600" dirty="0" smtClean="0"/>
              <a:t>Зберігання документів;</a:t>
            </a:r>
          </a:p>
          <a:p>
            <a:r>
              <a:rPr lang="en-US" sz="1600" dirty="0" smtClean="0"/>
              <a:t>IT </a:t>
            </a:r>
            <a:r>
              <a:rPr lang="uk-UA" sz="1600" dirty="0" smtClean="0"/>
              <a:t>складова;</a:t>
            </a:r>
          </a:p>
          <a:p>
            <a:r>
              <a:rPr lang="uk-UA" sz="1600" dirty="0" smtClean="0"/>
              <a:t>Тестові запити</a:t>
            </a:r>
          </a:p>
          <a:p>
            <a:endParaRPr lang="en-US" dirty="0"/>
          </a:p>
          <a:p>
            <a:pPr lvl="0"/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946150" y="530069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uk-UA" dirty="0">
                <a:solidFill>
                  <a:srgbClr val="112BAB"/>
                </a:solidFill>
              </a:rPr>
              <a:t>Критерій «належна система ведення бухгалтерського обліку, комерційної та транспортної документації»</a:t>
            </a:r>
            <a:endParaRPr lang="en-US" dirty="0">
              <a:solidFill>
                <a:srgbClr val="112BA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946150" y="117004"/>
            <a:ext cx="8090346" cy="431800"/>
          </a:xfrm>
          <a:prstGeom prst="rect">
            <a:avLst/>
          </a:prstGeom>
          <a:solidFill>
            <a:srgbClr val="005F9D">
              <a:alpha val="9176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uk-UA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uk-UA" sz="1400" b="1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ДЕРЖАВНА </a:t>
            </a:r>
            <a:r>
              <a:rPr lang="uk-UA" sz="1400" b="1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МИТНА </a:t>
            </a:r>
            <a:r>
              <a:rPr lang="uk-UA" sz="1400" b="1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СЛУЖБА </a:t>
            </a:r>
            <a:r>
              <a:rPr lang="uk-UA" sz="1400" b="1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УКРАЇНИ</a:t>
            </a:r>
            <a:r>
              <a:rPr lang="uk-UA" altLang="uk-UA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endParaRPr lang="uk-UA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26" y="102690"/>
            <a:ext cx="8636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65183" y="1196752"/>
            <a:ext cx="885698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88" indent="381000">
              <a:buAutoNum type="arabicParenR"/>
            </a:pPr>
            <a:r>
              <a:rPr lang="uk-UA" sz="1400" dirty="0">
                <a:latin typeface="Arial" pitchFamily="34" charset="0"/>
                <a:cs typeface="Arial" pitchFamily="34" charset="0"/>
              </a:rPr>
              <a:t>підприємство не перебуває у процедурі санації боржника до порушення провадження у справі про банкрутство;</a:t>
            </a:r>
          </a:p>
          <a:p>
            <a:pPr marL="342900" indent="-342900">
              <a:buAutoNum type="arabicParenR"/>
            </a:pPr>
            <a:endParaRPr lang="uk-UA" sz="1400" dirty="0">
              <a:latin typeface="Arial" pitchFamily="34" charset="0"/>
              <a:cs typeface="Arial" pitchFamily="34" charset="0"/>
            </a:endParaRPr>
          </a:p>
          <a:p>
            <a:r>
              <a:rPr lang="uk-UA" sz="1400" dirty="0">
                <a:latin typeface="Arial" pitchFamily="34" charset="0"/>
                <a:cs typeface="Arial" pitchFamily="34" charset="0"/>
              </a:rPr>
              <a:t>2) відносно підприємства не порушено провадження у справі про банкрутство;</a:t>
            </a:r>
          </a:p>
          <a:p>
            <a:endParaRPr lang="uk-UA" sz="1400" dirty="0">
              <a:latin typeface="Arial" pitchFamily="34" charset="0"/>
              <a:cs typeface="Arial" pitchFamily="34" charset="0"/>
            </a:endParaRPr>
          </a:p>
          <a:p>
            <a:r>
              <a:rPr lang="uk-UA" sz="1400" dirty="0">
                <a:latin typeface="Arial" pitchFamily="34" charset="0"/>
                <a:cs typeface="Arial" pitchFamily="34" charset="0"/>
              </a:rPr>
              <a:t>3) протягом останніх трьох років підприємство виконує свої обов’язки зі сплати митних платежів. У разі якщо підприємство зареєстроване менше трьох років, оцінка виконання цієї умови здійснюється за період діяльності такого підприємства;</a:t>
            </a:r>
          </a:p>
          <a:p>
            <a:endParaRPr lang="uk-UA" sz="1400" dirty="0" smtClean="0"/>
          </a:p>
          <a:p>
            <a:endParaRPr lang="uk-UA" sz="1400" dirty="0"/>
          </a:p>
          <a:p>
            <a:r>
              <a:rPr lang="uk-UA" sz="1400" dirty="0" smtClean="0"/>
              <a:t>Нормативні значення розрахункових </a:t>
            </a:r>
            <a:r>
              <a:rPr lang="uk-UA" sz="1400" dirty="0"/>
              <a:t>показників (коефіцієнтів) платоспроможності </a:t>
            </a:r>
            <a:br>
              <a:rPr lang="uk-UA" sz="1400" dirty="0"/>
            </a:br>
            <a:r>
              <a:rPr lang="uk-UA" sz="1400" dirty="0"/>
              <a:t>(фінансової стійкості) та ліквідності </a:t>
            </a:r>
            <a:r>
              <a:rPr lang="uk-UA" sz="1400" dirty="0" smtClean="0"/>
              <a:t>підприємства за </a:t>
            </a:r>
            <a:r>
              <a:rPr lang="uk-UA" sz="1400" dirty="0"/>
              <a:t>даними річної (проміжної) фінансової звітності</a:t>
            </a:r>
          </a:p>
          <a:p>
            <a:pPr lvl="0"/>
            <a:r>
              <a:rPr lang="en-US" sz="1400" i="1" dirty="0" smtClean="0"/>
              <a:t> </a:t>
            </a:r>
            <a:endParaRPr lang="uk-UA" sz="1400" i="1" dirty="0" smtClean="0"/>
          </a:p>
          <a:p>
            <a:pPr lvl="0"/>
            <a:endParaRPr lang="uk-UA" sz="1400" i="1" dirty="0"/>
          </a:p>
          <a:p>
            <a:pPr lvl="0"/>
            <a:endParaRPr lang="uk-UA" sz="1400" i="1" dirty="0" smtClean="0"/>
          </a:p>
          <a:p>
            <a:pPr lvl="0"/>
            <a:endParaRPr lang="uk-UA" sz="1400" i="1" dirty="0"/>
          </a:p>
          <a:p>
            <a:pPr lvl="0"/>
            <a:endParaRPr lang="uk-UA" sz="1400" i="1" dirty="0" smtClean="0"/>
          </a:p>
          <a:p>
            <a:pPr lvl="0"/>
            <a:endParaRPr lang="uk-UA" sz="1400" i="1" dirty="0"/>
          </a:p>
          <a:p>
            <a:pPr lvl="0"/>
            <a:endParaRPr lang="uk-UA" sz="1400" i="1" dirty="0" smtClean="0"/>
          </a:p>
          <a:p>
            <a:pPr lvl="0"/>
            <a:endParaRPr lang="uk-UA" sz="1400" i="1" dirty="0"/>
          </a:p>
          <a:p>
            <a:pPr lvl="0"/>
            <a:endParaRPr lang="uk-UA" sz="1400" i="1" dirty="0" smtClean="0"/>
          </a:p>
          <a:p>
            <a:pPr lvl="0"/>
            <a:endParaRPr lang="uk-UA" dirty="0" smtClean="0"/>
          </a:p>
          <a:p>
            <a:pPr lvl="0"/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2915816" y="627893"/>
            <a:ext cx="3907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rgbClr val="112BAB"/>
                </a:solidFill>
              </a:rPr>
              <a:t>Критерій </a:t>
            </a:r>
            <a:r>
              <a:rPr lang="uk-UA" dirty="0">
                <a:solidFill>
                  <a:srgbClr val="112BAB"/>
                </a:solidFill>
              </a:rPr>
              <a:t>«стійкий фінансовий стан»:</a:t>
            </a:r>
            <a:endParaRPr lang="uk-UA" b="1" dirty="0">
              <a:solidFill>
                <a:schemeClr val="tx2"/>
              </a:solidFill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429" y="3933056"/>
            <a:ext cx="5961905" cy="226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77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946150" y="117004"/>
            <a:ext cx="8090346" cy="431800"/>
          </a:xfrm>
          <a:prstGeom prst="rect">
            <a:avLst/>
          </a:prstGeom>
          <a:solidFill>
            <a:srgbClr val="005F9D">
              <a:alpha val="9176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uk-UA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uk-UA" sz="1400" b="1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ДЕРЖАВНА </a:t>
            </a:r>
            <a:r>
              <a:rPr lang="uk-UA" sz="1400" b="1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МИТНА </a:t>
            </a:r>
            <a:r>
              <a:rPr lang="uk-UA" sz="1400" b="1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СЛУЖБА </a:t>
            </a:r>
            <a:r>
              <a:rPr lang="uk-UA" sz="1400" b="1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УКРАЇНИ</a:t>
            </a:r>
            <a:r>
              <a:rPr lang="uk-UA" altLang="uk-UA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endParaRPr lang="uk-UA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26" y="102690"/>
            <a:ext cx="8636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30425" y="5380672"/>
            <a:ext cx="87849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/>
              <a:t>Питання:</a:t>
            </a:r>
          </a:p>
          <a:p>
            <a:r>
              <a:rPr lang="uk-UA" sz="1600" dirty="0" smtClean="0"/>
              <a:t>Порядок </a:t>
            </a:r>
            <a:r>
              <a:rPr lang="uk-UA" sz="1600" dirty="0"/>
              <a:t>підтвердження кваліфікації працівника підприємства, відповідального за митні питання</a:t>
            </a:r>
          </a:p>
          <a:p>
            <a:r>
              <a:rPr lang="uk-UA" sz="1600" dirty="0"/>
              <a:t>Тестові питання: </a:t>
            </a:r>
            <a:r>
              <a:rPr lang="en-US" sz="1600" dirty="0">
                <a:hlinkClick r:id="rId3"/>
              </a:rPr>
              <a:t>https://customs.gov.ua/deiaki-pitannia-funktsionuvannia-avtorizovanikh-ekonomichnikh-operatoriv</a:t>
            </a:r>
            <a:endParaRPr lang="uk-UA" sz="1600" dirty="0"/>
          </a:p>
          <a:p>
            <a:r>
              <a:rPr lang="uk-UA" sz="1600" dirty="0"/>
              <a:t>Працівник </a:t>
            </a:r>
            <a:r>
              <a:rPr lang="uk-UA" sz="1600" dirty="0" smtClean="0"/>
              <a:t>підприємства - в штаті  </a:t>
            </a:r>
            <a:endParaRPr lang="en-US" sz="1600" dirty="0">
              <a:solidFill>
                <a:srgbClr val="112BAB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14526" y="492452"/>
            <a:ext cx="81219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solidFill>
                  <a:srgbClr val="112BAB"/>
                </a:solidFill>
              </a:rPr>
              <a:t>Критерій «забезпечення практичних стандартів компетенції або професійної кваліфікації відповідальної посадової особи підприємства»</a:t>
            </a:r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209330" y="1138783"/>
            <a:ext cx="882716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>
                <a:latin typeface="Arial" pitchFamily="34" charset="0"/>
                <a:cs typeface="Arial" pitchFamily="34" charset="0"/>
              </a:rPr>
              <a:t>Підприємство має досвід здійснення діяльності в межах міжнародного ланцюга постачання товарів протягом 3  років</a:t>
            </a:r>
          </a:p>
          <a:p>
            <a:r>
              <a:rPr lang="uk-UA" sz="1600" dirty="0">
                <a:latin typeface="Arial" pitchFamily="34" charset="0"/>
                <a:cs typeface="Arial" pitchFamily="34" charset="0"/>
              </a:rPr>
              <a:t>або  </a:t>
            </a:r>
          </a:p>
          <a:p>
            <a:r>
              <a:rPr lang="uk-UA" sz="1600" dirty="0">
                <a:latin typeface="Arial" pitchFamily="34" charset="0"/>
                <a:cs typeface="Arial" pitchFamily="34" charset="0"/>
              </a:rPr>
              <a:t>призначено посадову особу, яка має досвід практичної роботи протягом трьох років за напрямком здійснення митних формальностей, для виконання обов’язків зі:</a:t>
            </a:r>
          </a:p>
          <a:p>
            <a:pPr indent="-342900">
              <a:buAutoNum type="arabicParenR"/>
            </a:pPr>
            <a:r>
              <a:rPr lang="uk-UA" sz="1600" dirty="0">
                <a:latin typeface="Arial" pitchFamily="34" charset="0"/>
                <a:cs typeface="Arial" pitchFamily="34" charset="0"/>
              </a:rPr>
              <a:t>взаємодії з органами доходів і зборів з питань відповідності підприємства критеріям АЕО;</a:t>
            </a:r>
          </a:p>
          <a:p>
            <a:r>
              <a:rPr lang="uk-UA" sz="16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uk-UA" sz="1600" dirty="0">
                <a:latin typeface="Arial" pitchFamily="34" charset="0"/>
                <a:cs typeface="Arial" pitchFamily="34" charset="0"/>
              </a:rPr>
              <a:t>) самостійного моніторингу дотримання підприємством умов, необхідних для виконання критеріїв АЕО;</a:t>
            </a:r>
          </a:p>
          <a:p>
            <a:r>
              <a:rPr lang="uk-UA" sz="16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uk-UA" sz="1600" dirty="0">
                <a:latin typeface="Arial" pitchFamily="34" charset="0"/>
                <a:cs typeface="Arial" pitchFamily="34" charset="0"/>
              </a:rPr>
              <a:t>) самостійного контролю за дотриманням підприємством умов, передбачених законодавством з питань державної митної справи та дозволами на користування спеціальними спрощеннями, наданими митницями підприємству як уповноваженому економічному оператору;</a:t>
            </a:r>
          </a:p>
          <a:p>
            <a:r>
              <a:rPr lang="uk-UA" sz="16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uk-UA" sz="1600" dirty="0">
                <a:latin typeface="Arial" pitchFamily="34" charset="0"/>
                <a:cs typeface="Arial" pitchFamily="34" charset="0"/>
              </a:rPr>
              <a:t>) невідкладного інформування митниці про виникнення обставин, що можуть мати вплив на дотримання підприємством умов, передбачених дозволами на користування спеціальними спрощеннями, наданими підприємству як уповноваженому економічному оператору.</a:t>
            </a:r>
            <a:endParaRPr lang="uk-UA" sz="1600" dirty="0"/>
          </a:p>
          <a:p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19260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946150" y="117004"/>
            <a:ext cx="8090346" cy="431800"/>
          </a:xfrm>
          <a:prstGeom prst="rect">
            <a:avLst/>
          </a:prstGeom>
          <a:solidFill>
            <a:srgbClr val="005F9D">
              <a:alpha val="9176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uk-UA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uk-UA" sz="1400" b="1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ДЕРЖАВНА </a:t>
            </a:r>
            <a:r>
              <a:rPr lang="uk-UA" sz="1400" b="1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МИТНА </a:t>
            </a:r>
            <a:r>
              <a:rPr lang="uk-UA" sz="1400" b="1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СЛУЖБА </a:t>
            </a:r>
            <a:r>
              <a:rPr lang="uk-UA" sz="1400" b="1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УКРАЇНИ</a:t>
            </a:r>
            <a:r>
              <a:rPr lang="uk-UA" altLang="uk-UA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endParaRPr lang="uk-UA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26" y="102690"/>
            <a:ext cx="8636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87016" y="966290"/>
            <a:ext cx="8856984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uk-UA" dirty="0" smtClean="0"/>
              <a:t> </a:t>
            </a:r>
            <a:r>
              <a:rPr lang="uk-UA" sz="16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uk-UA" sz="1600" dirty="0">
                <a:latin typeface="Arial" pitchFamily="34" charset="0"/>
                <a:cs typeface="Arial" pitchFamily="34" charset="0"/>
              </a:rPr>
              <a:t>. облаштування об’єктів, які використовуються для операцій з товарами, унеможливлює несанкціонований доступ до таких товарів і транспортних засобів;</a:t>
            </a:r>
          </a:p>
          <a:p>
            <a:endParaRPr lang="uk-UA" sz="1600" dirty="0">
              <a:latin typeface="Arial" pitchFamily="34" charset="0"/>
              <a:cs typeface="Arial" pitchFamily="34" charset="0"/>
            </a:endParaRPr>
          </a:p>
          <a:p>
            <a:r>
              <a:rPr lang="uk-UA" sz="1600" dirty="0">
                <a:latin typeface="Arial" pitchFamily="34" charset="0"/>
                <a:cs typeface="Arial" pitchFamily="34" charset="0"/>
              </a:rPr>
              <a:t>2. запроваджено процедури для забезпечення ефективного контролю об’єктів,  де здійснюються навантажувально-розвантажувальні роботи з товарами і транспортними засобами комерційного призначення, що підлягають або можуть підлягати митному контролю, та доступу до них;</a:t>
            </a:r>
          </a:p>
          <a:p>
            <a:endParaRPr lang="uk-UA" sz="1600" dirty="0">
              <a:latin typeface="Arial" pitchFamily="34" charset="0"/>
              <a:cs typeface="Arial" pitchFamily="34" charset="0"/>
            </a:endParaRPr>
          </a:p>
          <a:p>
            <a:r>
              <a:rPr lang="uk-UA" sz="1600" dirty="0">
                <a:latin typeface="Arial" pitchFamily="34" charset="0"/>
                <a:cs typeface="Arial" pitchFamily="34" charset="0"/>
              </a:rPr>
              <a:t>3. запроваджено процедури для виявлення і попередження несанкціонованих дій з товарами і транспортними засобами, з якими здійснюються вантажні та інші операції на території об’єктів, що використовуються підприємством;</a:t>
            </a:r>
          </a:p>
          <a:p>
            <a:endParaRPr lang="uk-UA" sz="1600" dirty="0">
              <a:latin typeface="Arial" pitchFamily="34" charset="0"/>
              <a:cs typeface="Arial" pitchFamily="34" charset="0"/>
            </a:endParaRPr>
          </a:p>
          <a:p>
            <a:r>
              <a:rPr lang="uk-UA" sz="1600" dirty="0">
                <a:latin typeface="Arial" pitchFamily="34" charset="0"/>
                <a:cs typeface="Arial" pitchFamily="34" charset="0"/>
              </a:rPr>
              <a:t>4. запроваджено процедури щодо визначення надійності своїх ділових партнерів;</a:t>
            </a:r>
          </a:p>
          <a:p>
            <a:endParaRPr lang="uk-UA" sz="1600" dirty="0">
              <a:latin typeface="Arial" pitchFamily="34" charset="0"/>
              <a:cs typeface="Arial" pitchFamily="34" charset="0"/>
            </a:endParaRPr>
          </a:p>
          <a:p>
            <a:r>
              <a:rPr lang="uk-UA" sz="1600" dirty="0">
                <a:latin typeface="Arial" pitchFamily="34" charset="0"/>
                <a:cs typeface="Arial" pitchFamily="34" charset="0"/>
              </a:rPr>
              <a:t>5. запроваджено процедури з кадрового відбору та прийому на роботу, які передбачають перевірку ділових та особистих якостей кандидатів на відповідність вимогам до персоналу у сфері безпеки та надійності підприємства;</a:t>
            </a:r>
          </a:p>
          <a:p>
            <a:endParaRPr lang="uk-UA" sz="1600" dirty="0">
              <a:latin typeface="Arial" pitchFamily="34" charset="0"/>
              <a:cs typeface="Arial" pitchFamily="34" charset="0"/>
            </a:endParaRPr>
          </a:p>
          <a:p>
            <a:r>
              <a:rPr lang="uk-UA" sz="1600" dirty="0">
                <a:latin typeface="Arial" pitchFamily="34" charset="0"/>
                <a:cs typeface="Arial" pitchFamily="34" charset="0"/>
              </a:rPr>
              <a:t>6. запроваджено процедури, спрямовані на забезпечення активної участі персоналу у виконанні заходів з питань безпеки і надійності підприємства;</a:t>
            </a:r>
          </a:p>
          <a:p>
            <a:endParaRPr lang="uk-UA" sz="1600" dirty="0">
              <a:latin typeface="Arial" pitchFamily="34" charset="0"/>
              <a:cs typeface="Arial" pitchFamily="34" charset="0"/>
            </a:endParaRPr>
          </a:p>
          <a:p>
            <a:r>
              <a:rPr lang="uk-UA" sz="1600" dirty="0">
                <a:latin typeface="Arial" pitchFamily="34" charset="0"/>
                <a:cs typeface="Arial" pitchFamily="34" charset="0"/>
              </a:rPr>
              <a:t>7. призначено контактну посадову особу з питань безпеки і надійності підприємства для  комунікації з митницею.</a:t>
            </a:r>
            <a:endParaRPr lang="uk-UA" sz="1600" dirty="0"/>
          </a:p>
          <a:p>
            <a:pPr lvl="0"/>
            <a:endParaRPr lang="uk-UA" dirty="0"/>
          </a:p>
        </p:txBody>
      </p:sp>
      <p:sp>
        <p:nvSpPr>
          <p:cNvPr id="2" name="TextBox 1"/>
          <p:cNvSpPr txBox="1"/>
          <p:nvPr/>
        </p:nvSpPr>
        <p:spPr>
          <a:xfrm>
            <a:off x="1475656" y="537566"/>
            <a:ext cx="58950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uk-UA" dirty="0">
                <a:solidFill>
                  <a:srgbClr val="112BAB"/>
                </a:solidFill>
              </a:rPr>
              <a:t>Критерій «дотримання стандартів безпеки та надійності»: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0646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946150" y="117004"/>
            <a:ext cx="8090346" cy="431800"/>
          </a:xfrm>
          <a:prstGeom prst="rect">
            <a:avLst/>
          </a:prstGeom>
          <a:solidFill>
            <a:srgbClr val="005F9D">
              <a:alpha val="9176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uk-UA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uk-UA" sz="1400" b="1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ДЕРЖАВНА </a:t>
            </a:r>
            <a:r>
              <a:rPr lang="uk-UA" sz="1400" b="1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МИТНА </a:t>
            </a:r>
            <a:r>
              <a:rPr lang="uk-UA" sz="1400" b="1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СЛУЖБА </a:t>
            </a:r>
            <a:r>
              <a:rPr lang="uk-UA" sz="1400" b="1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УКРАЇНИ</a:t>
            </a:r>
            <a:r>
              <a:rPr lang="uk-UA" altLang="uk-UA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endParaRPr lang="uk-UA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26" y="102690"/>
            <a:ext cx="8636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FC3378E-BBD4-4742-BB1B-30C472ADE8FC}"/>
              </a:ext>
            </a:extLst>
          </p:cNvPr>
          <p:cNvSpPr txBox="1"/>
          <p:nvPr/>
        </p:nvSpPr>
        <p:spPr>
          <a:xfrm>
            <a:off x="395536" y="1326922"/>
            <a:ext cx="8021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В результаті отримання авторизації АЕО </a:t>
            </a:r>
            <a:r>
              <a:rPr lang="uk-UA" b="1" dirty="0">
                <a:solidFill>
                  <a:srgbClr val="112BA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підприємство</a:t>
            </a:r>
          </a:p>
          <a:p>
            <a:endParaRPr lang="uk-UA" dirty="0"/>
          </a:p>
        </p:txBody>
      </p:sp>
      <p:grpSp>
        <p:nvGrpSpPr>
          <p:cNvPr id="8" name="Группа 7"/>
          <p:cNvGrpSpPr/>
          <p:nvPr/>
        </p:nvGrpSpPr>
        <p:grpSpPr>
          <a:xfrm>
            <a:off x="287524" y="2264868"/>
            <a:ext cx="8573062" cy="3760072"/>
            <a:chOff x="486802" y="1268760"/>
            <a:chExt cx="8538215" cy="5027831"/>
          </a:xfrm>
        </p:grpSpPr>
        <p:sp>
          <p:nvSpPr>
            <p:cNvPr id="9" name="오른쪽 화살표 설명선 197">
              <a:extLst>
                <a:ext uri="{FF2B5EF4-FFF2-40B4-BE49-F238E27FC236}">
                  <a16:creationId xmlns:a16="http://schemas.microsoft.com/office/drawing/2014/main" id="{D3B52DC6-9310-44D4-B9E4-E8F7A6AE005E}"/>
                </a:ext>
              </a:extLst>
            </p:cNvPr>
            <p:cNvSpPr/>
            <p:nvPr/>
          </p:nvSpPr>
          <p:spPr bwMode="auto">
            <a:xfrm>
              <a:off x="486803" y="3717032"/>
              <a:ext cx="4445237" cy="1584176"/>
            </a:xfrm>
            <a:prstGeom prst="rightArrowCallout">
              <a:avLst>
                <a:gd name="adj1" fmla="val 27380"/>
                <a:gd name="adj2" fmla="val 33926"/>
                <a:gd name="adj3" fmla="val 32736"/>
                <a:gd name="adj4" fmla="val 75106"/>
              </a:avLst>
            </a:prstGeom>
            <a:solidFill>
              <a:srgbClr val="CBEDC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uk-UA" altLang="ko-KR" sz="1600" b="1" dirty="0"/>
                <a:t>Пришвидшення торгівельних процесів</a:t>
              </a:r>
              <a:endParaRPr lang="ko-KR" altLang="en-US" sz="1600" b="1" dirty="0"/>
            </a:p>
          </p:txBody>
        </p:sp>
        <p:sp>
          <p:nvSpPr>
            <p:cNvPr id="10" name="오른쪽 화살표 설명선 197">
              <a:extLst>
                <a:ext uri="{FF2B5EF4-FFF2-40B4-BE49-F238E27FC236}">
                  <a16:creationId xmlns:a16="http://schemas.microsoft.com/office/drawing/2014/main" id="{BBC08EDC-30E0-4332-9ED5-B54A689EAEDA}"/>
                </a:ext>
              </a:extLst>
            </p:cNvPr>
            <p:cNvSpPr/>
            <p:nvPr/>
          </p:nvSpPr>
          <p:spPr bwMode="auto">
            <a:xfrm rot="5400000">
              <a:off x="1116704" y="749293"/>
              <a:ext cx="2089152" cy="3348955"/>
            </a:xfrm>
            <a:prstGeom prst="rightArrowCallou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defRPr/>
              </a:pPr>
              <a:r>
                <a:rPr lang="uk-UA" altLang="ko-KR" sz="1600" b="1" dirty="0">
                  <a:ea typeface="Kozuka Gothic Pro B"/>
                </a:rPr>
                <a:t>Можливість бути учасником безпечної глобальної торгівлі </a:t>
              </a:r>
              <a:endParaRPr lang="uk-UA" altLang="ko-KR" sz="1600" b="1" dirty="0"/>
            </a:p>
          </p:txBody>
        </p:sp>
        <p:sp>
          <p:nvSpPr>
            <p:cNvPr id="11" name="Rektangel 29">
              <a:extLst>
                <a:ext uri="{FF2B5EF4-FFF2-40B4-BE49-F238E27FC236}">
                  <a16:creationId xmlns:a16="http://schemas.microsoft.com/office/drawing/2014/main" id="{CA327FC0-C8E0-43B4-8E07-8F3AA84C26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72508" y="1268760"/>
              <a:ext cx="3691782" cy="647700"/>
            </a:xfrm>
            <a:prstGeom prst="rect">
              <a:avLst/>
            </a:prstGeom>
            <a:solidFill>
              <a:srgbClr val="66C67D"/>
            </a:solidFill>
            <a:ln w="25400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>
              <a:lvl1pPr indent="-3429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indent="0" algn="ctr" eaLnBrk="1" hangingPunct="1">
                <a:defRPr/>
              </a:pPr>
              <a:r>
                <a:rPr lang="ru-RU" altLang="ko-KR" sz="1600" b="1" noProof="1">
                  <a:ea typeface="MS PGothic" pitchFamily="34" charset="-128"/>
                </a:rPr>
                <a:t>Економія часу</a:t>
              </a:r>
            </a:p>
          </p:txBody>
        </p:sp>
        <p:sp>
          <p:nvSpPr>
            <p:cNvPr id="12" name="Rektangel 29">
              <a:extLst>
                <a:ext uri="{FF2B5EF4-FFF2-40B4-BE49-F238E27FC236}">
                  <a16:creationId xmlns:a16="http://schemas.microsoft.com/office/drawing/2014/main" id="{ADE5A5E8-92A3-4AD8-BD22-1B63EDE08C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72507" y="2099920"/>
              <a:ext cx="3680045" cy="647700"/>
            </a:xfrm>
            <a:prstGeom prst="rect">
              <a:avLst/>
            </a:prstGeom>
            <a:solidFill>
              <a:srgbClr val="66C67D"/>
            </a:solidFill>
            <a:ln w="25400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>
              <a:lvl1pPr indent="-3429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indent="0" algn="ctr" eaLnBrk="1" hangingPunct="1">
                <a:defRPr/>
              </a:pPr>
              <a:r>
                <a:rPr lang="ru-RU" altLang="ko-KR" sz="1600" b="1" noProof="1">
                  <a:ea typeface="MS PGothic" pitchFamily="34" charset="-128"/>
                </a:rPr>
                <a:t>Зменшення витрат</a:t>
              </a:r>
            </a:p>
          </p:txBody>
        </p:sp>
        <p:sp>
          <p:nvSpPr>
            <p:cNvPr id="13" name="Rektangel 29">
              <a:extLst>
                <a:ext uri="{FF2B5EF4-FFF2-40B4-BE49-F238E27FC236}">
                  <a16:creationId xmlns:a16="http://schemas.microsoft.com/office/drawing/2014/main" id="{0E75CD59-8663-4183-B53B-72AB14263B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3235" y="3742350"/>
              <a:ext cx="3680045" cy="948244"/>
            </a:xfrm>
            <a:prstGeom prst="rect">
              <a:avLst/>
            </a:prstGeom>
            <a:solidFill>
              <a:srgbClr val="66C67D"/>
            </a:solidFill>
            <a:ln w="25400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>
              <a:lvl1pPr indent="-3429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indent="0" algn="ctr" eaLnBrk="1" hangingPunct="1">
                <a:defRPr/>
              </a:pPr>
              <a:r>
                <a:rPr lang="ru-RU" altLang="ko-KR" sz="1600" b="1" noProof="1">
                  <a:ea typeface="MS PGothic" pitchFamily="34" charset="-128"/>
                </a:rPr>
                <a:t>Покращена репутація (збільшення можливостей для пошуку контрагентів)</a:t>
              </a:r>
            </a:p>
          </p:txBody>
        </p:sp>
        <p:sp>
          <p:nvSpPr>
            <p:cNvPr id="14" name="Rektangel 29">
              <a:extLst>
                <a:ext uri="{FF2B5EF4-FFF2-40B4-BE49-F238E27FC236}">
                  <a16:creationId xmlns:a16="http://schemas.microsoft.com/office/drawing/2014/main" id="{D3337315-299C-4CE8-A389-793D0AD9EC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3235" y="4827086"/>
              <a:ext cx="3680045" cy="690146"/>
            </a:xfrm>
            <a:prstGeom prst="rect">
              <a:avLst/>
            </a:prstGeom>
            <a:solidFill>
              <a:srgbClr val="66C67D"/>
            </a:solidFill>
            <a:ln w="25400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>
              <a:lvl1pPr indent="-3429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indent="0" algn="ctr" eaLnBrk="1" hangingPunct="1">
                <a:defRPr/>
              </a:pPr>
              <a:r>
                <a:rPr lang="ru-RU" altLang="ko-KR" sz="1600" b="1" noProof="1" smtClean="0">
                  <a:ea typeface="MS PGothic" pitchFamily="34" charset="-128"/>
                </a:rPr>
                <a:t>Покращення внутрішнього контролю та безпеки</a:t>
              </a:r>
              <a:endParaRPr lang="ru-RU" altLang="ko-KR" sz="1600" b="1" noProof="1">
                <a:ea typeface="MS PGothic" pitchFamily="34" charset="-128"/>
              </a:endParaRPr>
            </a:p>
          </p:txBody>
        </p:sp>
        <p:sp>
          <p:nvSpPr>
            <p:cNvPr id="15" name="Rektangel 29">
              <a:extLst>
                <a:ext uri="{FF2B5EF4-FFF2-40B4-BE49-F238E27FC236}">
                  <a16:creationId xmlns:a16="http://schemas.microsoft.com/office/drawing/2014/main" id="{CA327FC0-C8E0-43B4-8E07-8F3AA84C26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2276" y="2924944"/>
              <a:ext cx="3691782" cy="647700"/>
            </a:xfrm>
            <a:prstGeom prst="rect">
              <a:avLst/>
            </a:prstGeom>
            <a:solidFill>
              <a:srgbClr val="66C67D"/>
            </a:solidFill>
            <a:ln w="25400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>
              <a:lvl1pPr indent="-3429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indent="0" algn="ctr" eaLnBrk="1" hangingPunct="1">
                <a:defRPr/>
              </a:pPr>
              <a:r>
                <a:rPr lang="ru-RU" altLang="ko-KR" sz="1600" b="1" noProof="1" smtClean="0">
                  <a:ea typeface="MS PGothic" pitchFamily="34" charset="-128"/>
                </a:rPr>
                <a:t>Підвищення рівня надання митних послуг</a:t>
              </a:r>
              <a:endParaRPr lang="ru-RU" altLang="ko-KR" sz="1600" b="1" noProof="1">
                <a:ea typeface="MS PGothic" pitchFamily="34" charset="-128"/>
              </a:endParaRPr>
            </a:p>
          </p:txBody>
        </p:sp>
        <p:sp>
          <p:nvSpPr>
            <p:cNvPr id="16" name="Rektangel 29">
              <a:extLst>
                <a:ext uri="{FF2B5EF4-FFF2-40B4-BE49-F238E27FC236}">
                  <a16:creationId xmlns:a16="http://schemas.microsoft.com/office/drawing/2014/main" id="{CA327FC0-C8E0-43B4-8E07-8F3AA84C26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3235" y="5648892"/>
              <a:ext cx="3691782" cy="647699"/>
            </a:xfrm>
            <a:prstGeom prst="rect">
              <a:avLst/>
            </a:prstGeom>
            <a:solidFill>
              <a:srgbClr val="66C67D"/>
            </a:solidFill>
            <a:ln w="25400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>
              <a:lvl1pPr indent="-3429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indent="0" algn="ctr" eaLnBrk="1" hangingPunct="1">
                <a:defRPr/>
              </a:pPr>
              <a:r>
                <a:rPr lang="ru-RU" altLang="ko-KR" sz="1600" b="1" noProof="1" smtClean="0">
                  <a:ea typeface="MS PGothic" pitchFamily="34" charset="-128"/>
                </a:rPr>
                <a:t>Покращення взаємодії з іншими державними органами </a:t>
              </a:r>
              <a:endParaRPr lang="ru-RU" altLang="ko-KR" sz="1600" b="1" noProof="1">
                <a:ea typeface="MS PGothic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7695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946150" y="117004"/>
            <a:ext cx="8090346" cy="431800"/>
          </a:xfrm>
          <a:prstGeom prst="rect">
            <a:avLst/>
          </a:prstGeom>
          <a:solidFill>
            <a:srgbClr val="005F9D">
              <a:alpha val="9176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uk-UA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uk-UA" sz="1400" b="1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ДЕРЖАВНА </a:t>
            </a:r>
            <a:r>
              <a:rPr lang="uk-UA" sz="1400" b="1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МИТНА </a:t>
            </a:r>
            <a:r>
              <a:rPr lang="uk-UA" sz="1400" b="1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СЛУЖБА </a:t>
            </a:r>
            <a:r>
              <a:rPr lang="uk-UA" sz="1400" b="1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УКРАЇНИ</a:t>
            </a:r>
            <a:r>
              <a:rPr lang="uk-UA" altLang="uk-UA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endParaRPr lang="uk-UA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26" y="102690"/>
            <a:ext cx="8636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FC3378E-BBD4-4742-BB1B-30C472ADE8FC}"/>
              </a:ext>
            </a:extLst>
          </p:cNvPr>
          <p:cNvSpPr txBox="1"/>
          <p:nvPr/>
        </p:nvSpPr>
        <p:spPr>
          <a:xfrm>
            <a:off x="482726" y="1422586"/>
            <a:ext cx="8021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В результаті отримання авторизації АЕО </a:t>
            </a:r>
            <a:r>
              <a:rPr lang="uk-UA" b="1" dirty="0">
                <a:solidFill>
                  <a:srgbClr val="112BA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митниця</a:t>
            </a:r>
          </a:p>
          <a:p>
            <a:endParaRPr lang="uk-UA" dirty="0"/>
          </a:p>
        </p:txBody>
      </p:sp>
      <p:grpSp>
        <p:nvGrpSpPr>
          <p:cNvPr id="8" name="Группа 7"/>
          <p:cNvGrpSpPr/>
          <p:nvPr/>
        </p:nvGrpSpPr>
        <p:grpSpPr>
          <a:xfrm>
            <a:off x="467544" y="2347139"/>
            <a:ext cx="8143552" cy="3131168"/>
            <a:chOff x="486802" y="1377952"/>
            <a:chExt cx="8477487" cy="4223428"/>
          </a:xfrm>
        </p:grpSpPr>
        <p:sp>
          <p:nvSpPr>
            <p:cNvPr id="9" name="오른쪽 화살표 설명선 197">
              <a:extLst>
                <a:ext uri="{FF2B5EF4-FFF2-40B4-BE49-F238E27FC236}">
                  <a16:creationId xmlns:a16="http://schemas.microsoft.com/office/drawing/2014/main" id="{D3B52DC6-9310-44D4-B9E4-E8F7A6AE005E}"/>
                </a:ext>
              </a:extLst>
            </p:cNvPr>
            <p:cNvSpPr/>
            <p:nvPr/>
          </p:nvSpPr>
          <p:spPr bwMode="auto">
            <a:xfrm>
              <a:off x="486803" y="3717032"/>
              <a:ext cx="4445237" cy="1584176"/>
            </a:xfrm>
            <a:prstGeom prst="rightArrowCallout">
              <a:avLst>
                <a:gd name="adj1" fmla="val 27380"/>
                <a:gd name="adj2" fmla="val 33926"/>
                <a:gd name="adj3" fmla="val 32736"/>
                <a:gd name="adj4" fmla="val 75106"/>
              </a:avLst>
            </a:prstGeom>
            <a:solidFill>
              <a:srgbClr val="CBEDC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uk-UA" altLang="ko-KR" sz="1600" b="1" dirty="0"/>
                <a:t>Пришвидшення та удосконалення процедур контролю</a:t>
              </a:r>
              <a:endParaRPr lang="ko-KR" altLang="en-US" sz="1600" b="1" dirty="0"/>
            </a:p>
          </p:txBody>
        </p:sp>
        <p:sp>
          <p:nvSpPr>
            <p:cNvPr id="10" name="오른쪽 화살표 설명선 197">
              <a:extLst>
                <a:ext uri="{FF2B5EF4-FFF2-40B4-BE49-F238E27FC236}">
                  <a16:creationId xmlns:a16="http://schemas.microsoft.com/office/drawing/2014/main" id="{BBC08EDC-30E0-4332-9ED5-B54A689EAEDA}"/>
                </a:ext>
              </a:extLst>
            </p:cNvPr>
            <p:cNvSpPr/>
            <p:nvPr/>
          </p:nvSpPr>
          <p:spPr bwMode="auto">
            <a:xfrm rot="5400000">
              <a:off x="1116704" y="749293"/>
              <a:ext cx="2089152" cy="3348955"/>
            </a:xfrm>
            <a:prstGeom prst="rightArrowCallou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defRPr/>
              </a:pPr>
              <a:r>
                <a:rPr lang="uk-UA" altLang="ko-KR" sz="1600" b="1" dirty="0">
                  <a:ea typeface="Kozuka Gothic Pro B"/>
                </a:rPr>
                <a:t>Розвиток безпечної глобальної торгівлі </a:t>
              </a:r>
              <a:endParaRPr lang="uk-UA" altLang="ko-KR" sz="1600" b="1" dirty="0"/>
            </a:p>
          </p:txBody>
        </p:sp>
        <p:sp>
          <p:nvSpPr>
            <p:cNvPr id="11" name="Rektangel 29">
              <a:extLst>
                <a:ext uri="{FF2B5EF4-FFF2-40B4-BE49-F238E27FC236}">
                  <a16:creationId xmlns:a16="http://schemas.microsoft.com/office/drawing/2014/main" id="{CA327FC0-C8E0-43B4-8E07-8F3AA84C26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4244" y="1377952"/>
              <a:ext cx="3680045" cy="647700"/>
            </a:xfrm>
            <a:prstGeom prst="rect">
              <a:avLst/>
            </a:prstGeom>
            <a:solidFill>
              <a:srgbClr val="66C67D"/>
            </a:solidFill>
            <a:ln w="25400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>
              <a:lvl1pPr indent="-3429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indent="0" algn="ctr" eaLnBrk="1" hangingPunct="1">
                <a:defRPr/>
              </a:pPr>
              <a:r>
                <a:rPr lang="ru-RU" altLang="ko-KR" sz="1600" b="1" noProof="1">
                  <a:ea typeface="MS PGothic" pitchFamily="34" charset="-128"/>
                </a:rPr>
                <a:t>Економія ресурсів</a:t>
              </a:r>
            </a:p>
          </p:txBody>
        </p:sp>
        <p:sp>
          <p:nvSpPr>
            <p:cNvPr id="12" name="Rektangel 29">
              <a:extLst>
                <a:ext uri="{FF2B5EF4-FFF2-40B4-BE49-F238E27FC236}">
                  <a16:creationId xmlns:a16="http://schemas.microsoft.com/office/drawing/2014/main" id="{ADE5A5E8-92A3-4AD8-BD22-1B63EDE08C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72508" y="2400927"/>
              <a:ext cx="3680045" cy="647700"/>
            </a:xfrm>
            <a:prstGeom prst="rect">
              <a:avLst/>
            </a:prstGeom>
            <a:solidFill>
              <a:srgbClr val="66C67D"/>
            </a:solidFill>
            <a:ln w="25400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>
              <a:lvl1pPr indent="-3429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indent="0" algn="ctr" eaLnBrk="1" hangingPunct="1">
                <a:defRPr/>
              </a:pPr>
              <a:r>
                <a:rPr lang="ru-RU" altLang="ko-KR" sz="1600" b="1" noProof="1">
                  <a:ea typeface="MS PGothic" pitchFamily="34" charset="-128"/>
                </a:rPr>
                <a:t>Посилений контроль за </a:t>
              </a:r>
              <a:br>
                <a:rPr lang="ru-RU" altLang="ko-KR" sz="1600" b="1" noProof="1">
                  <a:ea typeface="MS PGothic" pitchFamily="34" charset="-128"/>
                </a:rPr>
              </a:br>
              <a:r>
                <a:rPr lang="ru-RU" altLang="ko-KR" sz="1600" b="1" noProof="1">
                  <a:ea typeface="MS PGothic" pitchFamily="34" charset="-128"/>
                </a:rPr>
                <a:t>не-АЕО</a:t>
              </a:r>
            </a:p>
          </p:txBody>
        </p:sp>
        <p:sp>
          <p:nvSpPr>
            <p:cNvPr id="13" name="Rektangel 29">
              <a:extLst>
                <a:ext uri="{FF2B5EF4-FFF2-40B4-BE49-F238E27FC236}">
                  <a16:creationId xmlns:a16="http://schemas.microsoft.com/office/drawing/2014/main" id="{0E75CD59-8663-4183-B53B-72AB14263B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3366" y="3392643"/>
              <a:ext cx="3680045" cy="948244"/>
            </a:xfrm>
            <a:prstGeom prst="rect">
              <a:avLst/>
            </a:prstGeom>
            <a:solidFill>
              <a:srgbClr val="66C67D"/>
            </a:solidFill>
            <a:ln w="25400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>
              <a:lvl1pPr indent="-3429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indent="0" algn="ctr" eaLnBrk="1" hangingPunct="1">
                <a:defRPr/>
              </a:pPr>
              <a:r>
                <a:rPr lang="ru-RU" altLang="ko-KR" sz="1600" b="1" noProof="1">
                  <a:ea typeface="MS PGothic" pitchFamily="34" charset="-128"/>
                </a:rPr>
                <a:t>Взаємодія з іншими держаними органами</a:t>
              </a:r>
            </a:p>
          </p:txBody>
        </p:sp>
        <p:sp>
          <p:nvSpPr>
            <p:cNvPr id="14" name="Rektangel 29">
              <a:extLst>
                <a:ext uri="{FF2B5EF4-FFF2-40B4-BE49-F238E27FC236}">
                  <a16:creationId xmlns:a16="http://schemas.microsoft.com/office/drawing/2014/main" id="{D3337315-299C-4CE8-A389-793D0AD9EC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3367" y="4653136"/>
              <a:ext cx="3680045" cy="948244"/>
            </a:xfrm>
            <a:prstGeom prst="rect">
              <a:avLst/>
            </a:prstGeom>
            <a:solidFill>
              <a:srgbClr val="66C67D"/>
            </a:solidFill>
            <a:ln w="25400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>
              <a:lvl1pPr indent="-3429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indent="0" algn="ctr" eaLnBrk="1" hangingPunct="1">
                <a:defRPr/>
              </a:pPr>
              <a:r>
                <a:rPr lang="ru-RU" altLang="ko-KR" sz="1600" b="1" noProof="1">
                  <a:ea typeface="MS PGothic" pitchFamily="34" charset="-128"/>
                </a:rPr>
                <a:t>Покращений внутрішній контроль, безпека та покращення процесів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452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946150" y="117004"/>
            <a:ext cx="8090346" cy="431800"/>
          </a:xfrm>
          <a:prstGeom prst="rect">
            <a:avLst/>
          </a:prstGeom>
          <a:solidFill>
            <a:srgbClr val="005F9D">
              <a:alpha val="9176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uk-UA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uk-UA" sz="1400" b="1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ДЕРЖАВНА </a:t>
            </a:r>
            <a:r>
              <a:rPr lang="uk-UA" sz="1400" b="1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МИТНА </a:t>
            </a:r>
            <a:r>
              <a:rPr lang="uk-UA" sz="1400" b="1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СЛУЖБА </a:t>
            </a:r>
            <a:r>
              <a:rPr lang="uk-UA" sz="1400" b="1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УКРАЇНИ</a:t>
            </a:r>
            <a:r>
              <a:rPr lang="uk-UA" altLang="uk-UA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endParaRPr lang="uk-UA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26" y="102690"/>
            <a:ext cx="8636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61275" y="688112"/>
            <a:ext cx="5125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>
                <a:solidFill>
                  <a:schemeClr val="tx2"/>
                </a:solidFill>
              </a:rPr>
              <a:t>Нормативно-правові акти та довідкові матеріали</a:t>
            </a:r>
            <a:endParaRPr lang="uk-UA" b="1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047696"/>
            <a:ext cx="885698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342900" algn="just">
              <a:buAutoNum type="arabicPeriod"/>
            </a:pPr>
            <a:r>
              <a:rPr lang="uk-UA" dirty="0"/>
              <a:t>Митний кодекс України (глава 2, статті 249-1, 260-1, 326-1, 309, пункт 6-2 Прикінцевих та перехідних положень</a:t>
            </a:r>
            <a:r>
              <a:rPr lang="uk-UA" dirty="0" smtClean="0"/>
              <a:t>);</a:t>
            </a:r>
            <a:endParaRPr lang="en-US" dirty="0" smtClean="0"/>
          </a:p>
          <a:p>
            <a:pPr indent="-342900" algn="just">
              <a:buAutoNum type="arabicPeriod"/>
            </a:pPr>
            <a:r>
              <a:rPr lang="uk-UA" dirty="0" smtClean="0"/>
              <a:t>Закон України «Про внесення змін до Митного кодексу України щодо деяких питань функціонування авторизованих економічних операторів» (пункт 2 Прикінцевих і перехідних положень)</a:t>
            </a:r>
          </a:p>
          <a:p>
            <a:pPr indent="-342900" algn="just">
              <a:buAutoNum type="arabicPeriod"/>
            </a:pPr>
            <a:r>
              <a:rPr lang="uk-UA" dirty="0" smtClean="0"/>
              <a:t>Закон України «Про режим спільного транзиту та запровадження національної електронної транзитної системи»</a:t>
            </a:r>
            <a:r>
              <a:rPr lang="en-US" dirty="0" smtClean="0"/>
              <a:t>;</a:t>
            </a:r>
            <a:endParaRPr lang="uk-UA" dirty="0" smtClean="0"/>
          </a:p>
          <a:p>
            <a:pPr algn="just"/>
            <a:r>
              <a:rPr lang="uk-UA" dirty="0" smtClean="0"/>
              <a:t>4. </a:t>
            </a:r>
            <a:r>
              <a:rPr lang="uk-UA" dirty="0"/>
              <a:t>Постанова Кабінету Міністрів України «Деякі питання функціонування авторизованих економічних операторів» від 29.07.2020 №665;</a:t>
            </a:r>
          </a:p>
          <a:p>
            <a:pPr algn="just"/>
            <a:r>
              <a:rPr lang="uk-UA" dirty="0" smtClean="0"/>
              <a:t>5.Постанова </a:t>
            </a:r>
            <a:r>
              <a:rPr lang="uk-UA" dirty="0"/>
              <a:t>Кабінету Міністрів України «Про затвердження Порядку ведення Єдиного державного реєстру авторизованих економічних операторів» від 27.01.2021 №55</a:t>
            </a:r>
          </a:p>
          <a:p>
            <a:r>
              <a:rPr lang="uk-UA" dirty="0" smtClean="0"/>
              <a:t>6. </a:t>
            </a:r>
            <a:r>
              <a:rPr lang="uk-UA" dirty="0"/>
              <a:t>Постанова Кабінету Міністрів України «Про затвердження форми, опису та правил використання національного логотипа авторизованого економічного оператора та форми сертифіката авторизованого економічного оператора» від 03.02.2021 №70;</a:t>
            </a:r>
          </a:p>
          <a:p>
            <a:r>
              <a:rPr lang="uk-UA" dirty="0" smtClean="0"/>
              <a:t>7. </a:t>
            </a:r>
            <a:r>
              <a:rPr lang="uk-UA" dirty="0"/>
              <a:t>Постанова Кабінету Міністрів України «Про затвердження форм заяви підприємства про надання дозволу на застосування спеціального спрощення та дозволу на застосування спеціального спрощення» від 24.02.2021 №139;</a:t>
            </a:r>
          </a:p>
          <a:p>
            <a:r>
              <a:rPr lang="uk-UA" dirty="0" smtClean="0"/>
              <a:t>8. </a:t>
            </a:r>
            <a:r>
              <a:rPr lang="uk-UA" dirty="0"/>
              <a:t>Рамкові стандарти безпеки та полегшення світової торгівлі SAFE;</a:t>
            </a:r>
          </a:p>
          <a:p>
            <a:r>
              <a:rPr lang="uk-UA" dirty="0" smtClean="0"/>
              <a:t>9. </a:t>
            </a:r>
            <a:r>
              <a:rPr lang="en-US" dirty="0" smtClean="0"/>
              <a:t>Authorised economic operators guidelines </a:t>
            </a:r>
            <a:r>
              <a:rPr lang="uk-UA" dirty="0" smtClean="0"/>
              <a:t>(</a:t>
            </a:r>
            <a:r>
              <a:rPr lang="en-US" dirty="0" smtClean="0"/>
              <a:t>European Commission, TAXUD/b2/047/2011</a:t>
            </a:r>
            <a:r>
              <a:rPr lang="uk-UA" dirty="0" smtClean="0"/>
              <a:t>)</a:t>
            </a:r>
            <a:r>
              <a:rPr lang="en-US" dirty="0" smtClean="0"/>
              <a:t>;</a:t>
            </a:r>
            <a:endParaRPr lang="uk-UA" dirty="0" smtClean="0"/>
          </a:p>
          <a:p>
            <a:r>
              <a:rPr lang="uk-UA" dirty="0" smtClean="0"/>
              <a:t>10. </a:t>
            </a:r>
            <a:r>
              <a:rPr lang="en-US" dirty="0" smtClean="0"/>
              <a:t>Compendium of Authorized Economic Operator programmes, WCO.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3408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946150" y="117004"/>
            <a:ext cx="8090346" cy="431800"/>
          </a:xfrm>
          <a:prstGeom prst="rect">
            <a:avLst/>
          </a:prstGeom>
          <a:solidFill>
            <a:srgbClr val="005F9D">
              <a:alpha val="9176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uk-UA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uk-UA" sz="1400" b="1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ДЕРЖАВНА </a:t>
            </a:r>
            <a:r>
              <a:rPr lang="uk-UA" sz="1400" b="1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МИТНА </a:t>
            </a:r>
            <a:r>
              <a:rPr lang="uk-UA" sz="1400" b="1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СЛУЖБА </a:t>
            </a:r>
            <a:r>
              <a:rPr lang="uk-UA" sz="1400" b="1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УКРАЇНИ</a:t>
            </a:r>
            <a:r>
              <a:rPr lang="uk-UA" altLang="uk-UA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endParaRPr lang="uk-UA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87878" y="1844824"/>
            <a:ext cx="797839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Дякую за увагу</a:t>
            </a:r>
          </a:p>
          <a:p>
            <a:pPr algn="ctr"/>
            <a:endParaRPr lang="uk-UA" sz="2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uk-UA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Питання?</a:t>
            </a:r>
          </a:p>
          <a:p>
            <a:pPr algn="ctr"/>
            <a:endParaRPr lang="uk-UA" sz="2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uk-UA" sz="24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uk-UA" sz="2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uk-UA" sz="24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uk-UA" sz="24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uk-UA" sz="2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andrii.teplyi@customs.gov.ua</a:t>
            </a:r>
            <a:endParaRPr lang="uk-UA" sz="1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04248" y="6309320"/>
            <a:ext cx="17620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b="1" dirty="0" smtClean="0">
                <a:latin typeface="Arial" pitchFamily="34" charset="0"/>
                <a:cs typeface="Arial" pitchFamily="34" charset="0"/>
              </a:rPr>
              <a:t>Київ, </a:t>
            </a:r>
            <a:r>
              <a:rPr lang="uk-UA" sz="1600" b="1" dirty="0" smtClean="0">
                <a:latin typeface="Arial" pitchFamily="34" charset="0"/>
                <a:cs typeface="Arial" pitchFamily="34" charset="0"/>
              </a:rPr>
              <a:t>27.05.2021</a:t>
            </a:r>
            <a:endParaRPr lang="uk-UA" sz="1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26" y="102690"/>
            <a:ext cx="8636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48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946150" y="117004"/>
            <a:ext cx="8090346" cy="431800"/>
          </a:xfrm>
          <a:prstGeom prst="rect">
            <a:avLst/>
          </a:prstGeom>
          <a:solidFill>
            <a:srgbClr val="005F9D">
              <a:alpha val="9176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uk-UA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uk-UA" sz="1400" b="1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ДЕРЖАВНА </a:t>
            </a:r>
            <a:r>
              <a:rPr lang="uk-UA" sz="1400" b="1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МИТНА </a:t>
            </a:r>
            <a:r>
              <a:rPr lang="uk-UA" sz="1400" b="1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СЛУЖБА </a:t>
            </a:r>
            <a:r>
              <a:rPr lang="uk-UA" sz="1400" b="1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УКРАЇНИ</a:t>
            </a:r>
            <a:r>
              <a:rPr lang="uk-UA" altLang="uk-UA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endParaRPr lang="uk-UA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26" y="102690"/>
            <a:ext cx="8636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915816" y="781624"/>
            <a:ext cx="3618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>
                <a:solidFill>
                  <a:schemeClr val="tx2"/>
                </a:solidFill>
              </a:rPr>
              <a:t>Етапи отримання авторизації  АЕО</a:t>
            </a:r>
            <a:endParaRPr lang="uk-UA" b="1" dirty="0">
              <a:solidFill>
                <a:schemeClr val="tx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46150" y="1916832"/>
            <a:ext cx="769473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1. Визначення типу авторизації АЕО, яку має намір отримати підприємство   </a:t>
            </a:r>
          </a:p>
          <a:p>
            <a:endParaRPr lang="uk-UA" dirty="0"/>
          </a:p>
          <a:p>
            <a:r>
              <a:rPr lang="uk-UA" dirty="0" smtClean="0"/>
              <a:t>2. Самооцінка підприємства</a:t>
            </a:r>
          </a:p>
          <a:p>
            <a:endParaRPr lang="uk-UA" dirty="0"/>
          </a:p>
          <a:p>
            <a:r>
              <a:rPr lang="uk-UA" dirty="0" smtClean="0"/>
              <a:t>3. Подання заяви та анкети самооцінки</a:t>
            </a:r>
          </a:p>
          <a:p>
            <a:endParaRPr lang="uk-UA" dirty="0"/>
          </a:p>
          <a:p>
            <a:r>
              <a:rPr lang="uk-UA" dirty="0" smtClean="0"/>
              <a:t>4. Оцінка відповідності підприємства критеріям АЕО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8373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946150" y="117004"/>
            <a:ext cx="8090346" cy="431800"/>
          </a:xfrm>
          <a:prstGeom prst="rect">
            <a:avLst/>
          </a:prstGeom>
          <a:solidFill>
            <a:srgbClr val="005F9D">
              <a:alpha val="9176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uk-UA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uk-UA" sz="1400" b="1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ДЕРЖАВНА </a:t>
            </a:r>
            <a:r>
              <a:rPr lang="uk-UA" sz="1400" b="1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МИТНА </a:t>
            </a:r>
            <a:r>
              <a:rPr lang="uk-UA" sz="1400" b="1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СЛУЖБА </a:t>
            </a:r>
            <a:r>
              <a:rPr lang="uk-UA" sz="1400" b="1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УКРАЇНИ</a:t>
            </a:r>
            <a:r>
              <a:rPr lang="uk-UA" altLang="uk-UA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endParaRPr lang="uk-UA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26" y="102690"/>
            <a:ext cx="8636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43955" y="635535"/>
            <a:ext cx="7830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>
                <a:solidFill>
                  <a:schemeClr val="tx2"/>
                </a:solidFill>
              </a:rPr>
              <a:t>1. Визначення </a:t>
            </a:r>
            <a:r>
              <a:rPr lang="uk-UA" b="1" dirty="0">
                <a:solidFill>
                  <a:schemeClr val="tx2"/>
                </a:solidFill>
              </a:rPr>
              <a:t>типу авторизації АЕО, яку має намір отримати підприємство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1560" y="1091598"/>
            <a:ext cx="806489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uk-UA" dirty="0" smtClean="0"/>
              <a:t>Хто може отримати авторизацію АЕО:</a:t>
            </a:r>
          </a:p>
          <a:p>
            <a:pPr algn="just"/>
            <a:r>
              <a:rPr lang="uk-UA" dirty="0" smtClean="0"/>
              <a:t>	- підприємство резидент;</a:t>
            </a:r>
          </a:p>
          <a:p>
            <a:pPr algn="just"/>
            <a:r>
              <a:rPr lang="uk-UA" dirty="0" smtClean="0"/>
              <a:t>	- виконує одну або декілька ролей в міжнародному ланцюзі постачання (виробник, експортер (імпортер), експедитор, митний представник, перевізник, утримувач складу;</a:t>
            </a:r>
          </a:p>
          <a:p>
            <a:pPr algn="just"/>
            <a:r>
              <a:rPr lang="uk-UA" dirty="0" smtClean="0"/>
              <a:t>	- перебуває на обліку в митних органах.</a:t>
            </a:r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2. Типи авторизації АЕО</a:t>
            </a:r>
          </a:p>
          <a:p>
            <a:pPr algn="just"/>
            <a:r>
              <a:rPr lang="uk-UA" dirty="0" smtClean="0"/>
              <a:t>	- про надання права на застосування спеціальних спрощень (АЕО-С);</a:t>
            </a:r>
          </a:p>
          <a:p>
            <a:pPr algn="just"/>
            <a:r>
              <a:rPr lang="uk-UA" dirty="0" smtClean="0"/>
              <a:t>	- про підтвердження безпеки та надійності (АЕО-Б).</a:t>
            </a:r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Підприємство може отримати 2 авторизації.</a:t>
            </a:r>
          </a:p>
          <a:p>
            <a:pPr algn="just"/>
            <a:endParaRPr lang="uk-UA" dirty="0"/>
          </a:p>
          <a:p>
            <a:pPr algn="just"/>
            <a:r>
              <a:rPr lang="uk-UA" dirty="0" smtClean="0"/>
              <a:t>Авторизації діють безстроково, надаються безкоштовно.</a:t>
            </a:r>
          </a:p>
          <a:p>
            <a:pPr algn="just"/>
            <a:r>
              <a:rPr lang="uk-UA" dirty="0" smtClean="0"/>
              <a:t> </a:t>
            </a:r>
          </a:p>
          <a:p>
            <a:pPr algn="just"/>
            <a:r>
              <a:rPr lang="uk-UA" dirty="0" smtClean="0"/>
              <a:t>Обсяг заповнення анкети самооцінки, проведення оцінки, подальшого моніторингу безпосередньо від типу обраної підприємством авторизації</a:t>
            </a:r>
          </a:p>
          <a:p>
            <a:pPr algn="just"/>
            <a:endParaRPr lang="uk-UA" dirty="0"/>
          </a:p>
          <a:p>
            <a:pPr algn="just"/>
            <a:r>
              <a:rPr lang="uk-UA" dirty="0" smtClean="0"/>
              <a:t>До 7 листопада 2021 року є обмеження щодо можливості подання авторизації АЕО-С.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6036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946150" y="117004"/>
            <a:ext cx="8090346" cy="431800"/>
          </a:xfrm>
          <a:prstGeom prst="rect">
            <a:avLst/>
          </a:prstGeom>
          <a:solidFill>
            <a:srgbClr val="005F9D">
              <a:alpha val="9176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uk-UA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uk-UA" sz="1400" b="1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ДЕРЖАВНА </a:t>
            </a:r>
            <a:r>
              <a:rPr lang="uk-UA" sz="1400" b="1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МИТНА </a:t>
            </a:r>
            <a:r>
              <a:rPr lang="uk-UA" sz="1400" b="1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СЛУЖБА </a:t>
            </a:r>
            <a:r>
              <a:rPr lang="uk-UA" sz="1400" b="1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УКРАЇНИ</a:t>
            </a:r>
            <a:r>
              <a:rPr lang="uk-UA" altLang="uk-UA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endParaRPr lang="uk-UA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26" y="102690"/>
            <a:ext cx="8636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58738" y="605048"/>
            <a:ext cx="50651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tx2"/>
                </a:solidFill>
              </a:rPr>
              <a:t>Переваги, які отримує підприємство</a:t>
            </a:r>
            <a:endParaRPr lang="uk-UA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7" name="Таблиця 6">
            <a:extLst>
              <a:ext uri="{FF2B5EF4-FFF2-40B4-BE49-F238E27FC236}">
                <a16:creationId xmlns:a16="http://schemas.microsoft.com/office/drawing/2014/main" id="{DC7058B5-E7BA-4F66-9E34-80CC5A3BE2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0197105"/>
              </p:ext>
            </p:extLst>
          </p:nvPr>
        </p:nvGraphicFramePr>
        <p:xfrm>
          <a:off x="395536" y="1340768"/>
          <a:ext cx="8496943" cy="41999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1561">
                  <a:extLst>
                    <a:ext uri="{9D8B030D-6E8A-4147-A177-3AD203B41FA5}">
                      <a16:colId xmlns:a16="http://schemas.microsoft.com/office/drawing/2014/main" val="4201664302"/>
                    </a:ext>
                  </a:extLst>
                </a:gridCol>
                <a:gridCol w="1485677">
                  <a:extLst>
                    <a:ext uri="{9D8B030D-6E8A-4147-A177-3AD203B41FA5}">
                      <a16:colId xmlns:a16="http://schemas.microsoft.com/office/drawing/2014/main" val="1504081812"/>
                    </a:ext>
                  </a:extLst>
                </a:gridCol>
                <a:gridCol w="919705">
                  <a:extLst>
                    <a:ext uri="{9D8B030D-6E8A-4147-A177-3AD203B41FA5}">
                      <a16:colId xmlns:a16="http://schemas.microsoft.com/office/drawing/2014/main" val="1438809819"/>
                    </a:ext>
                  </a:extLst>
                </a:gridCol>
              </a:tblGrid>
              <a:tr h="512409"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ПЕРЕВАГА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АЕО-С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АЕО-Б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269234"/>
                  </a:ext>
                </a:extLst>
              </a:tr>
              <a:tr h="6098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Виконання митних формальностей у першочерговому порядку</a:t>
                      </a:r>
                      <a:endParaRPr lang="uk-UA" sz="1600" dirty="0"/>
                    </a:p>
                  </a:txBody>
                  <a:tcPr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solidFill>
                      <a:srgbClr val="9BFC96"/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solidFill>
                      <a:srgbClr val="9BFC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832186"/>
                  </a:ext>
                </a:extLst>
              </a:tr>
              <a:tr h="871272">
                <a:tc>
                  <a:txBody>
                    <a:bodyPr/>
                    <a:lstStyle/>
                    <a:p>
                      <a:r>
                        <a:rPr lang="uk-UA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Зниження ступеня ризику АСМО для визначення переліку митних формальностей під час здійснення митного оформлення </a:t>
                      </a:r>
                      <a:endParaRPr lang="uk-UA" sz="1600" dirty="0"/>
                    </a:p>
                  </a:txBody>
                  <a:tcPr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solidFill>
                      <a:srgbClr val="9BFC96"/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solidFill>
                      <a:srgbClr val="9BFC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989753"/>
                  </a:ext>
                </a:extLst>
              </a:tr>
              <a:tr h="609891">
                <a:tc>
                  <a:txBody>
                    <a:bodyPr/>
                    <a:lstStyle/>
                    <a:p>
                      <a:r>
                        <a:rPr lang="uk-UA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Використання спеціально визначеної у разі наявності смуги руху </a:t>
                      </a:r>
                      <a:endParaRPr lang="uk-UA" sz="1600" dirty="0"/>
                    </a:p>
                  </a:txBody>
                  <a:tcPr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solidFill>
                      <a:srgbClr val="9BFC96"/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solidFill>
                      <a:srgbClr val="9BFC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112640"/>
                  </a:ext>
                </a:extLst>
              </a:tr>
              <a:tr h="4252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Використання національного логотипа АЕО</a:t>
                      </a:r>
                    </a:p>
                  </a:txBody>
                  <a:tcPr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solidFill>
                      <a:srgbClr val="9BFC96"/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solidFill>
                      <a:srgbClr val="9BFC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752190"/>
                  </a:ext>
                </a:extLst>
              </a:tr>
              <a:tr h="11712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Отримання повідомлення митного органу про те, що товари обрано для проведення митного огляду в пункті пропуску (пункті контролю) до моменту їх переміщення через митний кордон України</a:t>
                      </a:r>
                      <a:endParaRPr lang="uk-UA" sz="1600" dirty="0"/>
                    </a:p>
                  </a:txBody>
                  <a:tcPr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solidFill>
                      <a:srgbClr val="9BFC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18901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167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946150" y="117004"/>
            <a:ext cx="8090346" cy="431800"/>
          </a:xfrm>
          <a:prstGeom prst="rect">
            <a:avLst/>
          </a:prstGeom>
          <a:solidFill>
            <a:srgbClr val="005F9D">
              <a:alpha val="9176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uk-UA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uk-UA" sz="1400" b="1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ДЕРЖАВНА </a:t>
            </a:r>
            <a:r>
              <a:rPr lang="uk-UA" sz="1400" b="1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МИТНА </a:t>
            </a:r>
            <a:r>
              <a:rPr lang="uk-UA" sz="1400" b="1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СЛУЖБА </a:t>
            </a:r>
            <a:r>
              <a:rPr lang="uk-UA" sz="1400" b="1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УКРАЇНИ</a:t>
            </a:r>
            <a:r>
              <a:rPr lang="uk-UA" altLang="uk-UA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endParaRPr lang="uk-UA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26" y="102690"/>
            <a:ext cx="8636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32075" y="627136"/>
            <a:ext cx="6936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tx2"/>
                </a:solidFill>
              </a:rPr>
              <a:t>Спеціальні спрощення, які отримує підприємство</a:t>
            </a:r>
            <a:endParaRPr lang="uk-UA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8" name="Таблиця 6">
            <a:extLst>
              <a:ext uri="{FF2B5EF4-FFF2-40B4-BE49-F238E27FC236}">
                <a16:creationId xmlns:a16="http://schemas.microsoft.com/office/drawing/2014/main" id="{DC7058B5-E7BA-4F66-9E34-80CC5A3BE2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90513"/>
              </p:ext>
            </p:extLst>
          </p:nvPr>
        </p:nvGraphicFramePr>
        <p:xfrm>
          <a:off x="323528" y="1700808"/>
          <a:ext cx="8496943" cy="3037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1561">
                  <a:extLst>
                    <a:ext uri="{9D8B030D-6E8A-4147-A177-3AD203B41FA5}">
                      <a16:colId xmlns:a16="http://schemas.microsoft.com/office/drawing/2014/main" val="4201664302"/>
                    </a:ext>
                  </a:extLst>
                </a:gridCol>
                <a:gridCol w="1485677">
                  <a:extLst>
                    <a:ext uri="{9D8B030D-6E8A-4147-A177-3AD203B41FA5}">
                      <a16:colId xmlns:a16="http://schemas.microsoft.com/office/drawing/2014/main" val="1504081812"/>
                    </a:ext>
                  </a:extLst>
                </a:gridCol>
                <a:gridCol w="919705">
                  <a:extLst>
                    <a:ext uri="{9D8B030D-6E8A-4147-A177-3AD203B41FA5}">
                      <a16:colId xmlns:a16="http://schemas.microsoft.com/office/drawing/2014/main" val="1438809819"/>
                    </a:ext>
                  </a:extLst>
                </a:gridCol>
              </a:tblGrid>
              <a:tr h="513827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Спрощення</a:t>
                      </a:r>
                      <a:endParaRPr lang="uk-U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АЕО-С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АЕО-Б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269234"/>
                  </a:ext>
                </a:extLst>
              </a:tr>
              <a:tr h="6115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Загальна фінансова гарантія</a:t>
                      </a:r>
                      <a:endParaRPr lang="uk-UA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solidFill>
                      <a:srgbClr val="9BFC96"/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832186"/>
                  </a:ext>
                </a:extLst>
              </a:tr>
              <a:tr h="873683">
                <a:tc>
                  <a:txBody>
                    <a:bodyPr/>
                    <a:lstStyle/>
                    <a:p>
                      <a:r>
                        <a:rPr lang="uk-UA" sz="1600" b="1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Самостійне накладення пломб спеціального типу</a:t>
                      </a:r>
                      <a:endParaRPr lang="uk-UA" sz="1600" b="1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solidFill>
                      <a:srgbClr val="9BFC96"/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solidFill>
                      <a:srgbClr val="9BFC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989753"/>
                  </a:ext>
                </a:extLst>
              </a:tr>
              <a:tr h="611579">
                <a:tc>
                  <a:txBody>
                    <a:bodyPr/>
                    <a:lstStyle/>
                    <a:p>
                      <a:r>
                        <a:rPr lang="uk-UA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Процедура спрощеного декларування</a:t>
                      </a:r>
                      <a:endParaRPr lang="uk-UA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solidFill>
                      <a:srgbClr val="9BFC96"/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112640"/>
                  </a:ext>
                </a:extLst>
              </a:tr>
              <a:tr h="4264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Процедура випуску за місцезнаходженням</a:t>
                      </a:r>
                      <a:endParaRPr lang="uk-UA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solidFill>
                      <a:srgbClr val="9BFC96"/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75219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79512" y="5287774"/>
            <a:ext cx="86409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 smtClean="0"/>
              <a:t>Підприємство самостійно обирає тип авторизації з урахуванням своєї ролі та доцільності використання тих чи інших переваг та спеціальних спрощень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9617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946150" y="117004"/>
            <a:ext cx="8090346" cy="431800"/>
          </a:xfrm>
          <a:prstGeom prst="rect">
            <a:avLst/>
          </a:prstGeom>
          <a:solidFill>
            <a:srgbClr val="005F9D">
              <a:alpha val="9176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uk-UA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uk-UA" sz="1400" b="1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ДЕРЖАВНА </a:t>
            </a:r>
            <a:r>
              <a:rPr lang="uk-UA" sz="1400" b="1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МИТНА </a:t>
            </a:r>
            <a:r>
              <a:rPr lang="uk-UA" sz="1400" b="1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СЛУЖБА </a:t>
            </a:r>
            <a:r>
              <a:rPr lang="uk-UA" sz="1400" b="1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УКРАЇНИ</a:t>
            </a:r>
            <a:r>
              <a:rPr lang="uk-UA" altLang="uk-UA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endParaRPr lang="uk-UA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26" y="102690"/>
            <a:ext cx="8636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131840" y="669619"/>
            <a:ext cx="3022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>
                <a:solidFill>
                  <a:schemeClr val="tx2"/>
                </a:solidFill>
              </a:rPr>
              <a:t>2. Самооцінка </a:t>
            </a:r>
            <a:r>
              <a:rPr lang="uk-UA" b="1" dirty="0">
                <a:solidFill>
                  <a:schemeClr val="tx2"/>
                </a:solidFill>
              </a:rPr>
              <a:t>підприємства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11560" y="1087105"/>
            <a:ext cx="8090346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b="1" dirty="0"/>
              <a:t>Самооцінка</a:t>
            </a:r>
            <a:r>
              <a:rPr lang="uk-UA" dirty="0"/>
              <a:t> – це підготовчий етап </a:t>
            </a:r>
            <a:r>
              <a:rPr lang="uk-UA" dirty="0" smtClean="0"/>
              <a:t>безпосередньо перед  поданням заяви про надання авторизації, під </a:t>
            </a:r>
            <a:r>
              <a:rPr lang="uk-UA" dirty="0"/>
              <a:t>час якого підприємство має отримати уявлення про ті процедури і процеси, які будуть оцінюватися митними органами</a:t>
            </a:r>
            <a:r>
              <a:rPr lang="uk-UA" dirty="0" smtClean="0"/>
              <a:t>.</a:t>
            </a:r>
          </a:p>
          <a:p>
            <a:pPr algn="just"/>
            <a:endParaRPr lang="uk-UA" dirty="0"/>
          </a:p>
          <a:p>
            <a:pPr algn="just"/>
            <a:r>
              <a:rPr lang="uk-UA" u="sng" dirty="0" smtClean="0"/>
              <a:t>Анкета самооцінки </a:t>
            </a:r>
            <a:r>
              <a:rPr lang="uk-UA" dirty="0" smtClean="0"/>
              <a:t>є не тільки документом, який необхідно подати разом із заявою, але й інструментом для самодіагностики підприємства.</a:t>
            </a:r>
          </a:p>
          <a:p>
            <a:pPr algn="just"/>
            <a:endParaRPr lang="uk-UA" dirty="0"/>
          </a:p>
          <a:p>
            <a:pPr algn="just">
              <a:spcBef>
                <a:spcPts val="600"/>
              </a:spcBef>
            </a:pPr>
            <a:r>
              <a:rPr lang="uk-UA" dirty="0" smtClean="0"/>
              <a:t>Поради:</a:t>
            </a:r>
          </a:p>
          <a:p>
            <a:pPr algn="just">
              <a:spcBef>
                <a:spcPts val="600"/>
              </a:spcBef>
            </a:pPr>
            <a:r>
              <a:rPr lang="uk-UA" dirty="0" smtClean="0"/>
              <a:t>- не заповнюйте анкету «на швидкість», уважно перегляньте пояснення до неї, порядок проведення оцінки і алгоритм проведення оцінки</a:t>
            </a:r>
            <a:r>
              <a:rPr lang="uk-UA" b="1" dirty="0" smtClean="0"/>
              <a:t>;</a:t>
            </a:r>
          </a:p>
          <a:p>
            <a:pPr algn="just">
              <a:spcBef>
                <a:spcPts val="600"/>
              </a:spcBef>
            </a:pPr>
            <a:r>
              <a:rPr lang="uk-UA" b="1" dirty="0" smtClean="0"/>
              <a:t>- </a:t>
            </a:r>
            <a:r>
              <a:rPr lang="uk-UA" dirty="0" smtClean="0"/>
              <a:t>визначтесь</a:t>
            </a:r>
            <a:r>
              <a:rPr lang="uk-UA" b="1" dirty="0" smtClean="0"/>
              <a:t> з </a:t>
            </a:r>
            <a:r>
              <a:rPr lang="uk-UA" dirty="0" smtClean="0"/>
              <a:t>співробітником</a:t>
            </a:r>
            <a:r>
              <a:rPr lang="uk-UA" dirty="0"/>
              <a:t>, який зможе пов’язати всю цю інформацію і виступити ефективним комунікатором з митними </a:t>
            </a:r>
            <a:r>
              <a:rPr lang="uk-UA" dirty="0" smtClean="0"/>
              <a:t>органами;</a:t>
            </a:r>
            <a:endParaRPr lang="uk-UA" b="1" dirty="0" smtClean="0"/>
          </a:p>
          <a:p>
            <a:pPr algn="just">
              <a:spcBef>
                <a:spcPts val="600"/>
              </a:spcBef>
              <a:buFontTx/>
              <a:buChar char="-"/>
            </a:pPr>
            <a:r>
              <a:rPr lang="uk-UA" dirty="0" smtClean="0"/>
              <a:t>залучайте якомога більше структурних підрозділів підприємства, до заповнення анкети, ці підрозділи також мають бути «заглиблені» в процес;</a:t>
            </a:r>
          </a:p>
          <a:p>
            <a:pPr algn="just">
              <a:spcBef>
                <a:spcPts val="600"/>
              </a:spcBef>
              <a:buFontTx/>
              <a:buChar char="-"/>
            </a:pPr>
            <a:r>
              <a:rPr lang="uk-UA" dirty="0"/>
              <a:t>проведіть декілька тестових перевірок </a:t>
            </a:r>
            <a:r>
              <a:rPr lang="uk-UA" dirty="0" smtClean="0"/>
              <a:t>процедур;</a:t>
            </a:r>
          </a:p>
          <a:p>
            <a:pPr algn="just">
              <a:spcBef>
                <a:spcPts val="600"/>
              </a:spcBef>
              <a:buFontTx/>
              <a:buChar char="-"/>
            </a:pPr>
            <a:r>
              <a:rPr lang="uk-UA" dirty="0"/>
              <a:t> </a:t>
            </a:r>
            <a:r>
              <a:rPr lang="uk-UA" dirty="0" smtClean="0"/>
              <a:t>зверніть </a:t>
            </a:r>
            <a:r>
              <a:rPr lang="uk-UA" dirty="0"/>
              <a:t>увагу при заповнені анкети та ті питання, що потребують конкретних відповідей у </a:t>
            </a:r>
            <a:r>
              <a:rPr lang="uk-UA" dirty="0" smtClean="0"/>
              <a:t>цифрах, </a:t>
            </a:r>
            <a:r>
              <a:rPr lang="uk-UA" dirty="0"/>
              <a:t>а також відсутність відповіді, на які дають підстави вважати, що підприємство не виконує критерій </a:t>
            </a:r>
            <a:r>
              <a:rPr lang="uk-UA" dirty="0" smtClean="0"/>
              <a:t>АЕО.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62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946150" y="117004"/>
            <a:ext cx="8090346" cy="431800"/>
          </a:xfrm>
          <a:prstGeom prst="rect">
            <a:avLst/>
          </a:prstGeom>
          <a:solidFill>
            <a:srgbClr val="005F9D">
              <a:alpha val="9176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uk-UA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uk-UA" sz="1400" b="1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ДЕРЖАВНА </a:t>
            </a:r>
            <a:r>
              <a:rPr lang="uk-UA" sz="1400" b="1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МИТНА </a:t>
            </a:r>
            <a:r>
              <a:rPr lang="uk-UA" sz="1400" b="1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СЛУЖБА </a:t>
            </a:r>
            <a:r>
              <a:rPr lang="uk-UA" sz="1400" b="1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УКРАЇНИ</a:t>
            </a:r>
            <a:r>
              <a:rPr lang="uk-UA" altLang="uk-UA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endParaRPr lang="uk-UA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26" y="102690"/>
            <a:ext cx="8636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131840" y="669619"/>
            <a:ext cx="4140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>
                <a:solidFill>
                  <a:schemeClr val="tx2"/>
                </a:solidFill>
              </a:rPr>
              <a:t>3. Подання </a:t>
            </a:r>
            <a:r>
              <a:rPr lang="uk-UA" b="1" dirty="0">
                <a:solidFill>
                  <a:schemeClr val="tx2"/>
                </a:solidFill>
              </a:rPr>
              <a:t>заяви та анкети </a:t>
            </a:r>
            <a:r>
              <a:rPr lang="uk-UA" b="1" dirty="0" smtClean="0">
                <a:solidFill>
                  <a:schemeClr val="tx2"/>
                </a:solidFill>
              </a:rPr>
              <a:t>самооцінки</a:t>
            </a:r>
            <a:endParaRPr lang="uk-UA" b="1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057747"/>
            <a:ext cx="849694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 smtClean="0"/>
              <a:t>Подається </a:t>
            </a:r>
            <a:r>
              <a:rPr lang="uk-UA" u="sng" dirty="0" smtClean="0"/>
              <a:t>2 документи</a:t>
            </a:r>
            <a:r>
              <a:rPr lang="uk-UA" dirty="0" smtClean="0"/>
              <a:t>:</a:t>
            </a:r>
          </a:p>
          <a:p>
            <a:pPr marL="285750" indent="-285750" algn="just">
              <a:buFontTx/>
              <a:buChar char="-"/>
            </a:pPr>
            <a:r>
              <a:rPr lang="uk-UA" dirty="0" smtClean="0"/>
              <a:t>заява про отримання авторизації АЕО;</a:t>
            </a:r>
          </a:p>
          <a:p>
            <a:pPr marL="285750" indent="-285750" algn="just">
              <a:buFontTx/>
              <a:buChar char="-"/>
            </a:pPr>
            <a:r>
              <a:rPr lang="uk-UA" dirty="0" smtClean="0"/>
              <a:t>анкета самооцінки підприємства.</a:t>
            </a:r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Документи подаються в </a:t>
            </a:r>
            <a:r>
              <a:rPr lang="uk-UA" u="sng" dirty="0" smtClean="0"/>
              <a:t>електронному вигляді </a:t>
            </a:r>
            <a:r>
              <a:rPr lang="uk-UA" dirty="0" smtClean="0"/>
              <a:t>до </a:t>
            </a:r>
            <a:r>
              <a:rPr lang="uk-UA" u="sng" dirty="0" smtClean="0"/>
              <a:t>Держмитслужби</a:t>
            </a:r>
            <a:r>
              <a:rPr lang="uk-UA" dirty="0" smtClean="0"/>
              <a:t>.</a:t>
            </a:r>
          </a:p>
          <a:p>
            <a:pPr algn="just"/>
            <a:r>
              <a:rPr lang="uk-UA" dirty="0" smtClean="0"/>
              <a:t> </a:t>
            </a:r>
          </a:p>
          <a:p>
            <a:pPr algn="just"/>
            <a:r>
              <a:rPr lang="uk-UA" dirty="0" smtClean="0"/>
              <a:t>Документи мають бути підписані </a:t>
            </a:r>
            <a:r>
              <a:rPr lang="uk-UA" dirty="0"/>
              <a:t>кваліфікованим електронним </a:t>
            </a:r>
            <a:r>
              <a:rPr lang="uk-UA" dirty="0" smtClean="0"/>
              <a:t>підписом керівника підприємства.</a:t>
            </a:r>
          </a:p>
          <a:p>
            <a:pPr algn="just"/>
            <a:endParaRPr lang="uk-UA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i="1" dirty="0" smtClean="0"/>
              <a:t>поки </a:t>
            </a:r>
            <a:r>
              <a:rPr lang="uk-UA" i="1" dirty="0"/>
              <a:t>не реалізована технічна можливість подання документів через електронний кабінет – подавайте на цифрових носіях</a:t>
            </a:r>
            <a:r>
              <a:rPr lang="uk-UA" i="1" dirty="0" smtClean="0"/>
              <a:t>.</a:t>
            </a:r>
          </a:p>
          <a:p>
            <a:endParaRPr lang="uk-UA" i="1" dirty="0" smtClean="0"/>
          </a:p>
          <a:p>
            <a:pPr algn="just"/>
            <a:r>
              <a:rPr lang="uk-UA" dirty="0" smtClean="0"/>
              <a:t>Держмитслужба здійснює </a:t>
            </a:r>
            <a:r>
              <a:rPr lang="uk-UA" dirty="0"/>
              <a:t>оприлюднення на своєму офіційному веб-сайті актуальної знеособленої інформації про стан проведення оцінки відповідності та кількість зареєстрованих заяв підприємств про надання авторизації авторизованого економічного </a:t>
            </a:r>
            <a:r>
              <a:rPr lang="uk-UA" dirty="0" smtClean="0"/>
              <a:t>оператора.</a:t>
            </a:r>
            <a:endParaRPr lang="uk-UA" dirty="0"/>
          </a:p>
          <a:p>
            <a:endParaRPr lang="uk-UA" i="1" dirty="0" smtClean="0"/>
          </a:p>
          <a:p>
            <a:r>
              <a:rPr lang="uk-UA" dirty="0" smtClean="0"/>
              <a:t>Попередній розгляд поданих документів – 30 днів.</a:t>
            </a:r>
          </a:p>
        </p:txBody>
      </p:sp>
    </p:spTree>
    <p:extLst>
      <p:ext uri="{BB962C8B-B14F-4D97-AF65-F5344CB8AC3E}">
        <p14:creationId xmlns:p14="http://schemas.microsoft.com/office/powerpoint/2010/main" val="396818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946150" y="117004"/>
            <a:ext cx="8090346" cy="431800"/>
          </a:xfrm>
          <a:prstGeom prst="rect">
            <a:avLst/>
          </a:prstGeom>
          <a:solidFill>
            <a:srgbClr val="005F9D">
              <a:alpha val="9176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uk-UA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uk-UA" sz="1400" b="1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ДЕРЖАВНА </a:t>
            </a:r>
            <a:r>
              <a:rPr lang="uk-UA" sz="1400" b="1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МИТНА </a:t>
            </a:r>
            <a:r>
              <a:rPr lang="uk-UA" sz="1400" b="1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СЛУЖБА </a:t>
            </a:r>
            <a:r>
              <a:rPr lang="uk-UA" sz="1400" b="1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УКРАЇНИ</a:t>
            </a:r>
            <a:r>
              <a:rPr lang="uk-UA" altLang="uk-UA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endParaRPr lang="uk-UA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26" y="102690"/>
            <a:ext cx="8636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15008" y="1125472"/>
            <a:ext cx="892899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1) подано не всі документи, визначені частиною другою цієї статті, або до таких документів внесено відомості не в повному обсязі з урахуванням обраного типу авторизації АЕО та ролі підприємства в міжнародному ланцюзі постачання товарів;</a:t>
            </a:r>
          </a:p>
          <a:p>
            <a:endParaRPr lang="uk-UA" dirty="0"/>
          </a:p>
          <a:p>
            <a:r>
              <a:rPr lang="uk-UA" dirty="0"/>
              <a:t>2) підприємство не перебуває на обліку в митних органах згідно із статтею 455 цього Кодексу;</a:t>
            </a:r>
          </a:p>
          <a:p>
            <a:endParaRPr lang="uk-UA" dirty="0"/>
          </a:p>
          <a:p>
            <a:r>
              <a:rPr lang="uk-UA" dirty="0"/>
              <a:t>3) підприємство перебуває у процедурі санації боржника до відкриття провадження у справі про банкрутство або щодо такого підприємства відкрито провадження у справі про банкрутство;</a:t>
            </a:r>
          </a:p>
          <a:p>
            <a:endParaRPr lang="uk-UA" dirty="0"/>
          </a:p>
          <a:p>
            <a:r>
              <a:rPr lang="uk-UA" dirty="0"/>
              <a:t>4) підприємство перебуває у процесі припинення;</a:t>
            </a:r>
          </a:p>
          <a:p>
            <a:endParaRPr lang="uk-UA" dirty="0"/>
          </a:p>
          <a:p>
            <a:r>
              <a:rPr lang="uk-UA" dirty="0"/>
              <a:t>5) не минуло шести місяців з дати відмови в наданні авторизації АЕО;</a:t>
            </a:r>
          </a:p>
          <a:p>
            <a:endParaRPr lang="uk-UA" dirty="0"/>
          </a:p>
          <a:p>
            <a:r>
              <a:rPr lang="uk-UA" dirty="0"/>
              <a:t>6) не минуло трьох років з дати анулювання наданої підприємству авторизації АЕО</a:t>
            </a:r>
          </a:p>
          <a:p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51768" y="652472"/>
            <a:ext cx="58791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 smtClean="0">
                <a:solidFill>
                  <a:schemeClr val="tx2"/>
                </a:solidFill>
              </a:rPr>
              <a:t>Підстави для відмови в проведенні оцінки відповідності</a:t>
            </a:r>
            <a:endParaRPr lang="uk-UA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92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946150" y="117004"/>
            <a:ext cx="8090346" cy="431800"/>
          </a:xfrm>
          <a:prstGeom prst="rect">
            <a:avLst/>
          </a:prstGeom>
          <a:solidFill>
            <a:srgbClr val="005F9D">
              <a:alpha val="9176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uk-UA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uk-UA" sz="1400" b="1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ДЕРЖАВНА </a:t>
            </a:r>
            <a:r>
              <a:rPr lang="uk-UA" sz="1400" b="1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МИТНА </a:t>
            </a:r>
            <a:r>
              <a:rPr lang="uk-UA" sz="1400" b="1" dirty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СЛУЖБА </a:t>
            </a:r>
            <a:r>
              <a:rPr lang="uk-UA" sz="1400" b="1" dirty="0" smtClean="0">
                <a:solidFill>
                  <a:schemeClr val="bg1"/>
                </a:solidFill>
                <a:latin typeface="Constantia" pitchFamily="18" charset="0"/>
                <a:cs typeface="Arial" pitchFamily="34" charset="0"/>
              </a:rPr>
              <a:t>УКРАЇНИ</a:t>
            </a:r>
            <a:r>
              <a:rPr lang="uk-UA" altLang="uk-UA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endParaRPr lang="uk-UA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26" y="102690"/>
            <a:ext cx="8636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123728" y="619819"/>
            <a:ext cx="5468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>
                <a:solidFill>
                  <a:schemeClr val="tx2"/>
                </a:solidFill>
              </a:rPr>
              <a:t>4. Оцінка </a:t>
            </a:r>
            <a:r>
              <a:rPr lang="uk-UA" b="1" dirty="0">
                <a:solidFill>
                  <a:schemeClr val="tx2"/>
                </a:solidFill>
              </a:rPr>
              <a:t>відповідності підприємства критеріям АЕО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5183" y="1196752"/>
            <a:ext cx="88569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uk-UA" dirty="0" smtClean="0"/>
              <a:t>1.Митниця </a:t>
            </a:r>
            <a:r>
              <a:rPr lang="uk-UA" dirty="0"/>
              <a:t>за результатами розгляду анкети </a:t>
            </a:r>
            <a:r>
              <a:rPr lang="uk-UA" dirty="0" smtClean="0"/>
              <a:t>самооцінки, ролі підприємства та типу авторизації </a:t>
            </a:r>
            <a:r>
              <a:rPr lang="uk-UA" dirty="0"/>
              <a:t>визначить перелік документів, які необхідно надати</a:t>
            </a:r>
            <a:r>
              <a:rPr lang="uk-UA" dirty="0" smtClean="0"/>
              <a:t>.</a:t>
            </a:r>
            <a:endParaRPr lang="uk-UA" dirty="0"/>
          </a:p>
          <a:p>
            <a:pPr lvl="0"/>
            <a:endParaRPr lang="uk-UA" dirty="0" smtClean="0"/>
          </a:p>
          <a:p>
            <a:pPr lvl="0"/>
            <a:r>
              <a:rPr lang="uk-UA" dirty="0" smtClean="0"/>
              <a:t>2. Виїзд </a:t>
            </a:r>
            <a:r>
              <a:rPr lang="uk-UA" dirty="0"/>
              <a:t>на підприємство. </a:t>
            </a:r>
            <a:r>
              <a:rPr lang="uk-UA" dirty="0" smtClean="0"/>
              <a:t>Держмитслужба узгоджує графік. Виїздів може бути декілька.</a:t>
            </a:r>
          </a:p>
          <a:p>
            <a:pPr lvl="0"/>
            <a:endParaRPr lang="uk-UA" dirty="0"/>
          </a:p>
          <a:p>
            <a:pPr lvl="0"/>
            <a:r>
              <a:rPr lang="uk-UA" dirty="0" smtClean="0"/>
              <a:t>3. Виявлені невідповідності та їх виправлення. </a:t>
            </a:r>
          </a:p>
          <a:p>
            <a:pPr lvl="0"/>
            <a:endParaRPr lang="uk-UA" dirty="0"/>
          </a:p>
          <a:p>
            <a:pPr lvl="0"/>
            <a:r>
              <a:rPr lang="uk-UA" dirty="0" smtClean="0"/>
              <a:t>4. </a:t>
            </a:r>
            <a:r>
              <a:rPr lang="en-US" dirty="0" smtClean="0"/>
              <a:t>Right to be heard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1931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5340</TotalTime>
  <Words>1493</Words>
  <Application>Microsoft Office PowerPoint</Application>
  <PresentationFormat>Экран (4:3)</PresentationFormat>
  <Paragraphs>218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6" baseType="lpstr">
      <vt:lpstr>맑은 고딕</vt:lpstr>
      <vt:lpstr>MS PGothic</vt:lpstr>
      <vt:lpstr>Arial</vt:lpstr>
      <vt:lpstr>Calibri</vt:lpstr>
      <vt:lpstr>Constantia</vt:lpstr>
      <vt:lpstr>Kozuka Gothic Pro B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Державна фіскальна служба України</dc:title>
  <dc:creator>Настя</dc:creator>
  <cp:lastModifiedBy>HP Inc.</cp:lastModifiedBy>
  <cp:revision>364</cp:revision>
  <cp:lastPrinted>2017-10-26T08:52:03Z</cp:lastPrinted>
  <dcterms:created xsi:type="dcterms:W3CDTF">2015-01-14T07:37:41Z</dcterms:created>
  <dcterms:modified xsi:type="dcterms:W3CDTF">2021-05-27T11:53:51Z</dcterms:modified>
</cp:coreProperties>
</file>