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95" r:id="rId3"/>
    <p:sldId id="291" r:id="rId4"/>
    <p:sldId id="294" r:id="rId5"/>
    <p:sldId id="293" r:id="rId6"/>
    <p:sldId id="296" r:id="rId7"/>
    <p:sldId id="292" r:id="rId8"/>
    <p:sldId id="269" r:id="rId9"/>
    <p:sldId id="277" r:id="rId10"/>
    <p:sldId id="276" r:id="rId11"/>
    <p:sldId id="286" r:id="rId12"/>
    <p:sldId id="290" r:id="rId13"/>
  </p:sldIdLst>
  <p:sldSz cx="18288000" cy="10287000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ест" initials="Т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800080"/>
    <a:srgbClr val="FF0000"/>
    <a:srgbClr val="CC9B00"/>
    <a:srgbClr val="CC9900"/>
    <a:srgbClr val="A8A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ітлий стиль 3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45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120" tIns="26561" rIns="53120" bIns="2656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183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120" tIns="26561" rIns="53120" bIns="2656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9008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120" tIns="26561" rIns="53120" bIns="2656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900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120" tIns="26561" rIns="53120" bIns="2656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18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120" tIns="26561" rIns="53120" bIns="2656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9008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120" tIns="26561" rIns="53120" bIns="2656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183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120" tIns="26561" rIns="53120" bIns="2656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0578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120" tIns="26561" rIns="53120" bIns="2656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183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120" tIns="26561" rIns="53120" bIns="2656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969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120" tIns="26561" rIns="53120" bIns="2656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980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53120" tIns="26561" rIns="53120" bIns="2656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900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599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992214" y="0"/>
            <a:ext cx="4295775" cy="876300"/>
          </a:xfrm>
          <a:custGeom>
            <a:avLst/>
            <a:gdLst/>
            <a:ahLst/>
            <a:cxnLst/>
            <a:rect l="l" t="t" r="r" b="b"/>
            <a:pathLst>
              <a:path w="4295775" h="876300">
                <a:moveTo>
                  <a:pt x="0" y="0"/>
                </a:moveTo>
                <a:lnTo>
                  <a:pt x="4295785" y="0"/>
                </a:lnTo>
                <a:lnTo>
                  <a:pt x="4295785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EDD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992214" y="9448799"/>
            <a:ext cx="4295775" cy="838200"/>
          </a:xfrm>
          <a:custGeom>
            <a:avLst/>
            <a:gdLst/>
            <a:ahLst/>
            <a:cxnLst/>
            <a:rect l="l" t="t" r="r" b="b"/>
            <a:pathLst>
              <a:path w="4295775" h="838200">
                <a:moveTo>
                  <a:pt x="0" y="0"/>
                </a:moveTo>
                <a:lnTo>
                  <a:pt x="4295785" y="0"/>
                </a:lnTo>
                <a:lnTo>
                  <a:pt x="4295785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EDD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13992225" cy="876300"/>
          </a:xfrm>
          <a:custGeom>
            <a:avLst/>
            <a:gdLst/>
            <a:ahLst/>
            <a:cxnLst/>
            <a:rect l="l" t="t" r="r" b="b"/>
            <a:pathLst>
              <a:path w="13992225" h="876300">
                <a:moveTo>
                  <a:pt x="0" y="0"/>
                </a:moveTo>
                <a:lnTo>
                  <a:pt x="13992214" y="0"/>
                </a:lnTo>
                <a:lnTo>
                  <a:pt x="13992214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EDD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9448799"/>
            <a:ext cx="13992225" cy="838200"/>
          </a:xfrm>
          <a:custGeom>
            <a:avLst/>
            <a:gdLst/>
            <a:ahLst/>
            <a:cxnLst/>
            <a:rect l="l" t="t" r="r" b="b"/>
            <a:pathLst>
              <a:path w="13992225" h="838200">
                <a:moveTo>
                  <a:pt x="0" y="0"/>
                </a:moveTo>
                <a:lnTo>
                  <a:pt x="13992214" y="0"/>
                </a:lnTo>
                <a:lnTo>
                  <a:pt x="13992214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EDD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876300"/>
            <a:ext cx="18288000" cy="8572500"/>
          </a:xfrm>
          <a:custGeom>
            <a:avLst/>
            <a:gdLst/>
            <a:ahLst/>
            <a:cxnLst/>
            <a:rect l="l" t="t" r="r" b="b"/>
            <a:pathLst>
              <a:path w="18288000" h="8572500">
                <a:moveTo>
                  <a:pt x="0" y="0"/>
                </a:moveTo>
                <a:lnTo>
                  <a:pt x="18287999" y="0"/>
                </a:lnTo>
                <a:lnTo>
                  <a:pt x="18287999" y="8572499"/>
                </a:lnTo>
                <a:lnTo>
                  <a:pt x="0" y="8572499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19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625" y="2512334"/>
            <a:ext cx="14636750" cy="276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DFFDE6B5-D74D-4F6E-8BB4-7A7E48920030}" type="datetimeFigureOut">
              <a:rPr lang="ru-RU" smtClean="0"/>
              <a:pPr/>
              <a:t>05.12.2019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59" cy="276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3167360" y="9566910"/>
            <a:ext cx="4206240" cy="276999"/>
          </a:xfrm>
        </p:spPr>
        <p:txBody>
          <a:bodyPr/>
          <a:lstStyle/>
          <a:p>
            <a:fld id="{BD0BE987-EF6B-458C-AC55-908ED206AD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31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5625" y="2512334"/>
            <a:ext cx="14636750" cy="1414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199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5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hyperlink" Target="https://www.facebook.com/gs.com.ua/" TargetMode="External"/><Relationship Id="rId4" Type="http://schemas.openxmlformats.org/officeDocument/2006/relationships/hyperlink" Target="http://gs.com.ua/ua/main@gs.com.u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74304"/>
            <a:ext cx="18288000" cy="679063"/>
          </a:xfrm>
          <a:custGeom>
            <a:avLst/>
            <a:gdLst/>
            <a:ahLst/>
            <a:cxnLst/>
            <a:rect l="l" t="t" r="r" b="b"/>
            <a:pathLst>
              <a:path w="18288000" h="1171575">
                <a:moveTo>
                  <a:pt x="0" y="0"/>
                </a:moveTo>
                <a:lnTo>
                  <a:pt x="18288000" y="0"/>
                </a:lnTo>
                <a:lnTo>
                  <a:pt x="18288000" y="1171574"/>
                </a:lnTo>
                <a:lnTo>
                  <a:pt x="0" y="1171574"/>
                </a:lnTo>
                <a:lnTo>
                  <a:pt x="0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pPr algn="ctr"/>
            <a:endParaRPr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AF63A79-E44E-4F35-BFC3-D0D636F1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461" y="266700"/>
            <a:ext cx="2662939" cy="9694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07096" y="2983260"/>
            <a:ext cx="164938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ko-KR" sz="5400" b="1" dirty="0" smtClean="0">
                <a:solidFill>
                  <a:srgbClr val="E2AC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ЗАСТОСУВАННЯ ФІНАНСОВИХ ГАРАНТІЙ </a:t>
            </a:r>
          </a:p>
          <a:p>
            <a:pPr algn="ctr"/>
            <a:r>
              <a:rPr lang="uk-UA" altLang="ko-KR" sz="5400" b="1" dirty="0" smtClean="0">
                <a:solidFill>
                  <a:srgbClr val="E2AC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ПІД ЧАС ІМПОРТНИХ ОПЕРАЦІЙ</a:t>
            </a:r>
            <a:endParaRPr lang="uk-UA" sz="6000" b="1" dirty="0" smtClean="0">
              <a:solidFill>
                <a:srgbClr val="E2AC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uk-UA" altLang="ko-KR" sz="7200" b="1" dirty="0" smtClean="0">
                <a:solidFill>
                  <a:srgbClr val="800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РОЗСТРОЧКА ПДВ </a:t>
            </a:r>
            <a:endParaRPr lang="ru-RU" altLang="ko-KR" sz="8000" b="1" dirty="0" smtClean="0">
              <a:solidFill>
                <a:srgbClr val="800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>
            <a:hlinkClick r:id="rId4"/>
          </p:cNvPr>
          <p:cNvSpPr txBox="1"/>
          <p:nvPr/>
        </p:nvSpPr>
        <p:spPr>
          <a:xfrm>
            <a:off x="9576048" y="8535531"/>
            <a:ext cx="83581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Копич </a:t>
            </a:r>
            <a:r>
              <a:rPr lang="ru-RU" altLang="ko-K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Олег</a:t>
            </a:r>
            <a:endParaRPr lang="ru-RU" altLang="ko-KR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ru-RU" altLang="ko-K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Перший заступник Генерального </a:t>
            </a:r>
            <a:r>
              <a:rPr lang="ru-RU" altLang="ko-K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директора </a:t>
            </a:r>
            <a:endParaRPr lang="ru-RU" altLang="ko-K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ru-RU" altLang="ko-K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ПТ «</a:t>
            </a:r>
            <a:r>
              <a:rPr lang="ru-RU" altLang="ko-KR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Велта</a:t>
            </a:r>
            <a:r>
              <a:rPr lang="ru-RU" altLang="ko-K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П.М.С.Г. «</a:t>
            </a:r>
            <a:r>
              <a:rPr lang="ru-RU" altLang="ko-KR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Гарант-Сервіс</a:t>
            </a:r>
            <a:r>
              <a:rPr lang="ru-RU" altLang="ko-KR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endParaRPr lang="ko-KR" altLang="en-US" sz="2400" b="1" dirty="0"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752012"/>
            <a:ext cx="18288000" cy="601356"/>
          </a:xfrm>
          <a:custGeom>
            <a:avLst/>
            <a:gdLst/>
            <a:ahLst/>
            <a:cxnLst/>
            <a:rect l="l" t="t" r="r" b="b"/>
            <a:pathLst>
              <a:path w="18288000" h="1171575">
                <a:moveTo>
                  <a:pt x="0" y="0"/>
                </a:moveTo>
                <a:lnTo>
                  <a:pt x="18288000" y="0"/>
                </a:lnTo>
                <a:lnTo>
                  <a:pt x="18288000" y="1171574"/>
                </a:lnTo>
                <a:lnTo>
                  <a:pt x="0" y="1171574"/>
                </a:lnTo>
                <a:lnTo>
                  <a:pt x="0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pPr algn="ctr"/>
            <a:endParaRPr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173DB7C-7053-4FD0-B97D-76B0B605A647}"/>
              </a:ext>
            </a:extLst>
          </p:cNvPr>
          <p:cNvSpPr txBox="1"/>
          <p:nvPr/>
        </p:nvSpPr>
        <p:spPr>
          <a:xfrm>
            <a:off x="1667904" y="335775"/>
            <a:ext cx="132555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E2A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ПЕРЕВАГИ </a:t>
            </a:r>
          </a:p>
          <a:p>
            <a:pPr algn="ctr"/>
            <a:r>
              <a:rPr lang="uk-UA" sz="4400" b="1" dirty="0" smtClean="0">
                <a:solidFill>
                  <a:srgbClr val="E2A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ОТРИМАННЯ РОЗСТРОЧКИ СПЛАТИ ПДВ</a:t>
            </a:r>
            <a:endParaRPr lang="ru-RU" sz="4400" b="1" dirty="0">
              <a:solidFill>
                <a:srgbClr val="E2A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7FA746-2FE6-45C2-8506-28411F2DD76A}"/>
              </a:ext>
            </a:extLst>
          </p:cNvPr>
          <p:cNvSpPr txBox="1"/>
          <p:nvPr/>
        </p:nvSpPr>
        <p:spPr>
          <a:xfrm>
            <a:off x="762000" y="2437420"/>
            <a:ext cx="16916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МОЖЛИВІСТЬ МОДЕРНІЗУВАТИ ВЛАСНЕ ВИРОБНИЦТВО</a:t>
            </a:r>
          </a:p>
          <a:p>
            <a:pPr marL="571500" indent="-571500">
              <a:lnSpc>
                <a:spcPct val="20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СТВОРИТИ ЯКІСНИЙ  КОНКУРЕНТОСПРОМОЖНИЙ ПРОДУКТ </a:t>
            </a:r>
          </a:p>
          <a:p>
            <a:pPr marL="571500" indent="-571500">
              <a:lnSpc>
                <a:spcPct val="20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ДВОРІЧНА ВІДСТРОЧКА СПЛАТИ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ПДВ НА ВСЕ ОБЛАДНАННЯ</a:t>
            </a:r>
          </a:p>
          <a:p>
            <a:pPr marL="571500" indent="-571500">
              <a:lnSpc>
                <a:spcPct val="200000"/>
              </a:lnSpc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uk-UA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ПТИМІЗАЦІЯ ЧАСУ ТА ГРОШОВИХ КОШТІВ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AF63A79-E44E-4F35-BFC3-D0D636F1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461" y="266700"/>
            <a:ext cx="2662939" cy="969477"/>
          </a:xfrm>
          <a:prstGeom prst="rect">
            <a:avLst/>
          </a:prstGeom>
        </p:spPr>
      </p:pic>
      <p:pic>
        <p:nvPicPr>
          <p:cNvPr id="23554" name="Picture 2" descr="Результат пошуку зображень за запитом &quot;старое оборудование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580" y="2143104"/>
            <a:ext cx="12544548" cy="6823359"/>
          </a:xfrm>
          <a:prstGeom prst="rect">
            <a:avLst/>
          </a:prstGeom>
          <a:noFill/>
        </p:spPr>
      </p:pic>
      <p:pic>
        <p:nvPicPr>
          <p:cNvPr id="23564" name="Picture 12" descr="Пов’язане зображенн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46" y="1857352"/>
            <a:ext cx="11787270" cy="7821344"/>
          </a:xfrm>
          <a:prstGeom prst="rect">
            <a:avLst/>
          </a:prstGeom>
          <a:noFill/>
        </p:spPr>
      </p:pic>
      <p:pic>
        <p:nvPicPr>
          <p:cNvPr id="23566" name="Picture 14" descr="Пов’язане зображенн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18" y="2000228"/>
            <a:ext cx="12501650" cy="7292632"/>
          </a:xfrm>
          <a:prstGeom prst="rect">
            <a:avLst/>
          </a:prstGeom>
          <a:noFill/>
        </p:spPr>
      </p:pic>
      <p:pic>
        <p:nvPicPr>
          <p:cNvPr id="23568" name="Picture 16" descr="Пов’язане зображенн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34" y="1928790"/>
            <a:ext cx="8215306" cy="7179142"/>
          </a:xfrm>
          <a:prstGeom prst="rect">
            <a:avLst/>
          </a:prstGeom>
          <a:noFill/>
        </p:spPr>
      </p:pic>
      <p:pic>
        <p:nvPicPr>
          <p:cNvPr id="23570" name="Picture 18" descr="Результат пошуку зображень за запитом &quot;новое оборудование&quot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22" y="1928790"/>
            <a:ext cx="11430080" cy="7620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04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80004"/>
            <a:ext cx="18288000" cy="673364"/>
          </a:xfrm>
          <a:custGeom>
            <a:avLst/>
            <a:gdLst/>
            <a:ahLst/>
            <a:cxnLst/>
            <a:rect l="l" t="t" r="r" b="b"/>
            <a:pathLst>
              <a:path w="18288000" h="1171575">
                <a:moveTo>
                  <a:pt x="0" y="0"/>
                </a:moveTo>
                <a:lnTo>
                  <a:pt x="18288000" y="0"/>
                </a:lnTo>
                <a:lnTo>
                  <a:pt x="18288000" y="1171574"/>
                </a:lnTo>
                <a:lnTo>
                  <a:pt x="0" y="1171574"/>
                </a:lnTo>
                <a:lnTo>
                  <a:pt x="0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pPr algn="ctr"/>
            <a:endParaRPr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AF63A79-E44E-4F35-BFC3-D0D636F1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461" y="266700"/>
            <a:ext cx="2662939" cy="969477"/>
          </a:xfrm>
          <a:prstGeom prst="rect">
            <a:avLst/>
          </a:prstGeom>
        </p:spPr>
      </p:pic>
      <p:sp>
        <p:nvSpPr>
          <p:cNvPr id="6" name="Прямокутник 8">
            <a:extLst>
              <a:ext uri="{FF2B5EF4-FFF2-40B4-BE49-F238E27FC236}">
                <a16:creationId xmlns="" xmlns:a16="http://schemas.microsoft.com/office/drawing/2014/main" id="{68AD5B61-36BA-437D-B88E-A53A45E8CD21}"/>
              </a:ext>
            </a:extLst>
          </p:cNvPr>
          <p:cNvSpPr/>
          <p:nvPr/>
        </p:nvSpPr>
        <p:spPr>
          <a:xfrm>
            <a:off x="4727491" y="6151612"/>
            <a:ext cx="1192936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 </a:t>
            </a:r>
            <a:r>
              <a:rPr lang="ru-RU" sz="4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готові</a:t>
            </a:r>
            <a:r>
              <a:rPr lang="ru-RU" sz="4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допомогти</a:t>
            </a:r>
            <a:r>
              <a:rPr lang="ru-RU" sz="4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 </a:t>
            </a:r>
            <a:r>
              <a:rPr lang="ru-RU" sz="4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отриманні</a:t>
            </a:r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всіх</a:t>
            </a:r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необхідних</a:t>
            </a:r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документів</a:t>
            </a:r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sz="4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отримання</a:t>
            </a:r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РІШЕННЯ </a:t>
            </a:r>
          </a:p>
          <a:p>
            <a:pPr algn="ctr"/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 </a:t>
            </a:r>
            <a:r>
              <a:rPr lang="ru-RU" sz="4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надання</a:t>
            </a:r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розстрочки</a:t>
            </a:r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сплати</a:t>
            </a:r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ПДВ!</a:t>
            </a:r>
          </a:p>
        </p:txBody>
      </p:sp>
      <p:sp>
        <p:nvSpPr>
          <p:cNvPr id="7" name="Прямокутник 9">
            <a:extLst>
              <a:ext uri="{FF2B5EF4-FFF2-40B4-BE49-F238E27FC236}">
                <a16:creationId xmlns="" xmlns:a16="http://schemas.microsoft.com/office/drawing/2014/main" id="{07392ADA-CEC0-4382-9DA0-4FDA1A736C7A}"/>
              </a:ext>
            </a:extLst>
          </p:cNvPr>
          <p:cNvSpPr/>
          <p:nvPr/>
        </p:nvSpPr>
        <p:spPr>
          <a:xfrm>
            <a:off x="4535488" y="1802807"/>
            <a:ext cx="123133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Наша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компанія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має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практичний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успішний</a:t>
            </a:r>
            <a:r>
              <a:rPr lang="en-US" sz="4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досвід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оформлення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фінансових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гарантій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розстрочки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ПДВ </a:t>
            </a:r>
            <a:r>
              <a:rPr lang="en-US" sz="4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імпорті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обладнання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 descr="http://www.gs.com.ua/images/certificates/gs_12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56" y="2767236"/>
            <a:ext cx="34296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4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80004"/>
            <a:ext cx="18288000" cy="673364"/>
          </a:xfrm>
          <a:custGeom>
            <a:avLst/>
            <a:gdLst/>
            <a:ahLst/>
            <a:cxnLst/>
            <a:rect l="l" t="t" r="r" b="b"/>
            <a:pathLst>
              <a:path w="18288000" h="1171575">
                <a:moveTo>
                  <a:pt x="0" y="0"/>
                </a:moveTo>
                <a:lnTo>
                  <a:pt x="18288000" y="0"/>
                </a:lnTo>
                <a:lnTo>
                  <a:pt x="18288000" y="1171574"/>
                </a:lnTo>
                <a:lnTo>
                  <a:pt x="0" y="1171574"/>
                </a:lnTo>
                <a:lnTo>
                  <a:pt x="0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pPr algn="ctr"/>
            <a:endParaRPr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AF63A79-E44E-4F35-BFC3-D0D636F1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461" y="266700"/>
            <a:ext cx="2662939" cy="969477"/>
          </a:xfrm>
          <a:prstGeom prst="rect">
            <a:avLst/>
          </a:prstGeom>
        </p:spPr>
      </p:pic>
      <p:sp>
        <p:nvSpPr>
          <p:cNvPr id="4" name="Місце для тексту 2">
            <a:extLst>
              <a:ext uri="{FF2B5EF4-FFF2-40B4-BE49-F238E27FC236}">
                <a16:creationId xmlns="" xmlns:a16="http://schemas.microsoft.com/office/drawing/2014/main" id="{380097D7-34AB-4D7F-8012-2B0E5692D360}"/>
              </a:ext>
            </a:extLst>
          </p:cNvPr>
          <p:cNvSpPr txBox="1">
            <a:spLocks/>
          </p:cNvSpPr>
          <p:nvPr/>
        </p:nvSpPr>
        <p:spPr>
          <a:xfrm>
            <a:off x="935088" y="1687116"/>
            <a:ext cx="16459199" cy="176971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ДЯКУЮ ЗА УВАГУ!</a:t>
            </a:r>
            <a:endParaRPr kumimoji="0" lang="ru-RU" sz="115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кутник 3">
            <a:extLst>
              <a:ext uri="{FF2B5EF4-FFF2-40B4-BE49-F238E27FC236}">
                <a16:creationId xmlns="" xmlns:a16="http://schemas.microsoft.com/office/drawing/2014/main" id="{E6CD1DAA-6B4E-4C63-BDCD-3A77683A95B3}"/>
              </a:ext>
            </a:extLst>
          </p:cNvPr>
          <p:cNvSpPr/>
          <p:nvPr/>
        </p:nvSpPr>
        <p:spPr>
          <a:xfrm>
            <a:off x="10072694" y="5643566"/>
            <a:ext cx="68579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ru-RU" sz="2800" b="0" i="0" dirty="0" err="1">
                <a:solidFill>
                  <a:srgbClr val="333333"/>
                </a:solidFill>
                <a:effectLst/>
                <a:latin typeface="Roboto"/>
              </a:rPr>
              <a:t>Україна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Roboto"/>
              </a:rPr>
              <a:t>, 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Roboto"/>
              </a:rPr>
              <a:t>Київ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Roboto"/>
              </a:rPr>
              <a:t>,</a:t>
            </a:r>
          </a:p>
          <a:p>
            <a:pPr algn="r" fontAlgn="base"/>
            <a:r>
              <a:rPr lang="ru-RU" sz="2800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Roboto"/>
              </a:rPr>
              <a:t>вул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Roboto"/>
              </a:rPr>
              <a:t>. Шота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Roboto"/>
              </a:rPr>
              <a:t>Руставелі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Roboto"/>
              </a:rPr>
              <a:t>, 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Roboto"/>
              </a:rPr>
              <a:t>40/10</a:t>
            </a:r>
          </a:p>
          <a:p>
            <a:pPr algn="r" fontAlgn="base"/>
            <a:r>
              <a:rPr lang="ru-RU" sz="2800" dirty="0" smtClean="0">
                <a:solidFill>
                  <a:srgbClr val="333333"/>
                </a:solidFill>
                <a:latin typeface="Roboto"/>
              </a:rPr>
              <a:t>ПТ «</a:t>
            </a:r>
            <a:r>
              <a:rPr lang="ru-RU" sz="2800" dirty="0" err="1" smtClean="0">
                <a:solidFill>
                  <a:srgbClr val="333333"/>
                </a:solidFill>
                <a:latin typeface="Roboto"/>
              </a:rPr>
              <a:t>Велта</a:t>
            </a:r>
            <a:r>
              <a:rPr lang="ru-RU" sz="2800" dirty="0" smtClean="0">
                <a:solidFill>
                  <a:srgbClr val="333333"/>
                </a:solidFill>
                <a:latin typeface="Roboto"/>
              </a:rPr>
              <a:t> П.М.С.Г. «</a:t>
            </a:r>
            <a:r>
              <a:rPr lang="ru-RU" sz="2800" dirty="0" err="1" smtClean="0">
                <a:solidFill>
                  <a:srgbClr val="333333"/>
                </a:solidFill>
                <a:latin typeface="Roboto"/>
              </a:rPr>
              <a:t>Гарант-Сервіс</a:t>
            </a:r>
            <a:r>
              <a:rPr lang="ru-RU" sz="2800" dirty="0" smtClean="0">
                <a:solidFill>
                  <a:srgbClr val="333333"/>
                </a:solidFill>
                <a:latin typeface="Roboto"/>
              </a:rPr>
              <a:t>»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Roboto"/>
              </a:rPr>
              <a:t/>
            </a:r>
            <a:br>
              <a:rPr lang="ru-RU" sz="2800" b="0" i="0" dirty="0">
                <a:solidFill>
                  <a:srgbClr val="333333"/>
                </a:solidFill>
                <a:effectLst/>
                <a:latin typeface="Roboto"/>
              </a:rPr>
            </a:br>
            <a:r>
              <a:rPr lang="ru-RU" sz="2800" b="0" i="0" dirty="0">
                <a:solidFill>
                  <a:srgbClr val="333333"/>
                </a:solidFill>
                <a:effectLst/>
                <a:latin typeface="Roboto"/>
              </a:rPr>
              <a:t>+38 (050) 380-46-65</a:t>
            </a:r>
          </a:p>
          <a:p>
            <a:pPr algn="r" fontAlgn="base"/>
            <a:r>
              <a:rPr lang="ru-RU" sz="2800" b="0" i="0" dirty="0">
                <a:solidFill>
                  <a:srgbClr val="333333"/>
                </a:solidFill>
                <a:effectLst/>
                <a:latin typeface="Roboto"/>
              </a:rPr>
              <a:t>+38 (067) 505-09-46</a:t>
            </a:r>
          </a:p>
          <a:p>
            <a:pPr algn="r" fontAlgn="base"/>
            <a:r>
              <a:rPr lang="ru-RU" sz="2800" b="0" i="0" u="none" strike="noStrike" dirty="0">
                <a:solidFill>
                  <a:srgbClr val="333333"/>
                </a:solidFill>
                <a:effectLst/>
                <a:latin typeface="Roboto"/>
                <a:hlinkClick r:id="rId4"/>
              </a:rPr>
              <a:t>e-</a:t>
            </a:r>
            <a:r>
              <a:rPr lang="ru-RU" sz="2800" b="0" i="0" u="none" strike="noStrike" dirty="0" err="1">
                <a:solidFill>
                  <a:srgbClr val="333333"/>
                </a:solidFill>
                <a:effectLst/>
                <a:latin typeface="Roboto"/>
                <a:hlinkClick r:id="rId4"/>
              </a:rPr>
              <a:t>mail</a:t>
            </a:r>
            <a:r>
              <a:rPr lang="ru-RU" sz="2800" b="0" i="0" u="none" strike="noStrike" dirty="0">
                <a:solidFill>
                  <a:srgbClr val="333333"/>
                </a:solidFill>
                <a:effectLst/>
                <a:latin typeface="Roboto"/>
                <a:hlinkClick r:id="rId4"/>
              </a:rPr>
              <a:t>: </a:t>
            </a:r>
            <a:r>
              <a:rPr lang="ru-RU" sz="2800" b="0" i="0" u="none" strike="noStrike" dirty="0">
                <a:solidFill>
                  <a:srgbClr val="00AEEF"/>
                </a:solidFill>
                <a:effectLst/>
                <a:latin typeface="Roboto"/>
                <a:hlinkClick r:id="rId4"/>
              </a:rPr>
              <a:t>main@gs.com.ua</a:t>
            </a:r>
            <a:endParaRPr lang="ru-RU" sz="2800" b="0" i="0" u="none" strike="noStrike" dirty="0">
              <a:solidFill>
                <a:srgbClr val="00AEEF"/>
              </a:solidFill>
              <a:effectLst/>
              <a:latin typeface="Roboto"/>
            </a:endParaRPr>
          </a:p>
          <a:p>
            <a:pPr algn="r" fontAlgn="base"/>
            <a:r>
              <a:rPr lang="en-US" sz="2800" b="0" i="0" dirty="0">
                <a:solidFill>
                  <a:srgbClr val="333333"/>
                </a:solidFill>
                <a:effectLst/>
                <a:latin typeface="Roboto"/>
                <a:hlinkClick r:id="rId5"/>
              </a:rPr>
              <a:t>https://www.facebook.com/gs.com.ua/</a:t>
            </a:r>
            <a:r>
              <a:rPr lang="uk-UA" sz="2800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endParaRPr lang="ru-RU" sz="2800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04" y="4143368"/>
            <a:ext cx="4786310" cy="478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71482"/>
            <a:ext cx="18288000" cy="681886"/>
          </a:xfrm>
          <a:custGeom>
            <a:avLst/>
            <a:gdLst/>
            <a:ahLst/>
            <a:cxnLst/>
            <a:rect l="l" t="t" r="r" b="b"/>
            <a:pathLst>
              <a:path w="18288000" h="1171575">
                <a:moveTo>
                  <a:pt x="0" y="0"/>
                </a:moveTo>
                <a:lnTo>
                  <a:pt x="18288000" y="0"/>
                </a:lnTo>
                <a:lnTo>
                  <a:pt x="18288000" y="1171574"/>
                </a:lnTo>
                <a:lnTo>
                  <a:pt x="0" y="1171574"/>
                </a:lnTo>
                <a:lnTo>
                  <a:pt x="0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pPr algn="ctr"/>
            <a:endParaRPr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AF63A79-E44E-4F35-BFC3-D0D636F1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461" y="266700"/>
            <a:ext cx="2662939" cy="96947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743400" y="426260"/>
            <a:ext cx="9577064" cy="9286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E2AC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ПТ «ГАРАНТ-СЕРВІС»</a:t>
            </a:r>
            <a:endParaRPr kumimoji="0" lang="ko-KR" altLang="en-US" sz="5400" b="1" i="0" u="none" strike="noStrike" kern="0" cap="none" spc="0" normalizeH="0" baseline="0" noProof="0" dirty="0">
              <a:ln>
                <a:noFill/>
              </a:ln>
              <a:solidFill>
                <a:srgbClr val="E2AC00"/>
              </a:solidFill>
              <a:effectLst/>
              <a:uLnTx/>
              <a:uFillTx/>
              <a:latin typeface="Verdana" pitchFamily="34" charset="0"/>
              <a:ea typeface="+mj-ea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4777" t="7284" r="63954" b="7734"/>
          <a:stretch/>
        </p:blipFill>
        <p:spPr>
          <a:xfrm>
            <a:off x="10895553" y="6036953"/>
            <a:ext cx="6457359" cy="31389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/>
          <a:srcRect l="44789" t="12141" r="38708" b="15018"/>
          <a:stretch/>
        </p:blipFill>
        <p:spPr>
          <a:xfrm>
            <a:off x="935088" y="1759124"/>
            <a:ext cx="3830824" cy="30243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/>
          <a:srcRect l="67806" t="9713" r="3966" b="15018"/>
          <a:stretch/>
        </p:blipFill>
        <p:spPr>
          <a:xfrm>
            <a:off x="5638969" y="3447436"/>
            <a:ext cx="5256584" cy="250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ображення, що містить текст, карта&#10;&#10;Опис створено автоматично">
            <a:extLst>
              <a:ext uri="{FF2B5EF4-FFF2-40B4-BE49-F238E27FC236}">
                <a16:creationId xmlns="" xmlns:a16="http://schemas.microsoft.com/office/drawing/2014/main" id="{5D311631-651A-41AD-BC1F-305586A39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93" y="967036"/>
            <a:ext cx="16875029" cy="9001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8FE3F92-41A1-498A-B23A-A6CE8AE5C5F0}"/>
              </a:ext>
            </a:extLst>
          </p:cNvPr>
          <p:cNvSpPr txBox="1"/>
          <p:nvPr/>
        </p:nvSpPr>
        <p:spPr>
          <a:xfrm>
            <a:off x="1253134" y="287027"/>
            <a:ext cx="6467168" cy="969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b="1" dirty="0" smtClean="0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ПРЕДСТАВНИЦТВО</a:t>
            </a:r>
            <a:endParaRPr lang="en-US" sz="4400" kern="1200" dirty="0">
              <a:solidFill>
                <a:srgbClr val="80008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http://www.gs.com.ua/images/certificates/gs_12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3" y="6799684"/>
            <a:ext cx="26999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4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1"/>
          <p:cNvSpPr txBox="1">
            <a:spLocks/>
          </p:cNvSpPr>
          <p:nvPr/>
        </p:nvSpPr>
        <p:spPr>
          <a:xfrm>
            <a:off x="12760251" y="8781075"/>
            <a:ext cx="3057526" cy="733426"/>
          </a:xfrm>
          <a:prstGeom prst="rect">
            <a:avLst/>
          </a:prstGeom>
        </p:spPr>
        <p:txBody>
          <a:bodyPr vert="horz" lIns="68580" tIns="68580" rIns="137160" bIns="6858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dirty="0">
              <a:solidFill>
                <a:srgbClr val="66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70F54987-74EF-4B14-AE96-7C5387ED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20" y="385530"/>
            <a:ext cx="14822212" cy="923330"/>
          </a:xfrm>
        </p:spPr>
        <p:txBody>
          <a:bodyPr/>
          <a:lstStyle/>
          <a:p>
            <a:pPr algn="ctr"/>
            <a:r>
              <a:rPr lang="ru-RU" altLang="ko-KR" sz="6000" b="1" dirty="0" smtClean="0">
                <a:solidFill>
                  <a:srgbClr val="E2A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 ЦІННОСТІ </a:t>
            </a:r>
            <a:endParaRPr lang="ko-KR" altLang="en-US" sz="6000" b="1" dirty="0">
              <a:solidFill>
                <a:srgbClr val="E2AC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hape 360">
            <a:extLst>
              <a:ext uri="{FF2B5EF4-FFF2-40B4-BE49-F238E27FC236}">
                <a16:creationId xmlns:a16="http://schemas.microsoft.com/office/drawing/2014/main" xmlns="" id="{A744BD08-A7A9-4F5F-8302-486A9E9852B2}"/>
              </a:ext>
            </a:extLst>
          </p:cNvPr>
          <p:cNvSpPr/>
          <p:nvPr/>
        </p:nvSpPr>
        <p:spPr>
          <a:xfrm>
            <a:off x="8061265" y="3178126"/>
            <a:ext cx="2590800" cy="2654400"/>
          </a:xfrm>
          <a:prstGeom prst="diamond">
            <a:avLst/>
          </a:prstGeom>
          <a:solidFill>
            <a:schemeClr val="lt1"/>
          </a:solidFill>
          <a:ln w="254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endParaRPr lang="ru-RU" sz="3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2" name="Shape 361">
            <a:extLst>
              <a:ext uri="{FF2B5EF4-FFF2-40B4-BE49-F238E27FC236}">
                <a16:creationId xmlns:a16="http://schemas.microsoft.com/office/drawing/2014/main" xmlns="" id="{92DED4F3-3C5E-44A8-BDFE-A8353D9E6EBD}"/>
              </a:ext>
            </a:extLst>
          </p:cNvPr>
          <p:cNvSpPr txBox="1"/>
          <p:nvPr/>
        </p:nvSpPr>
        <p:spPr>
          <a:xfrm>
            <a:off x="1697772" y="5568714"/>
            <a:ext cx="5268440" cy="9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>
              <a:buClr>
                <a:srgbClr val="A4189A"/>
              </a:buClr>
              <a:buSzPts val="2400"/>
            </a:pPr>
            <a:r>
              <a:rPr lang="uk-UA" sz="3600" b="1" i="1" dirty="0" smtClean="0">
                <a:solidFill>
                  <a:srgbClr val="A4189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ЕФЕКТИВНІСТЬ</a:t>
            </a:r>
            <a:endParaRPr lang="uk-UA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Shape 362">
            <a:extLst>
              <a:ext uri="{FF2B5EF4-FFF2-40B4-BE49-F238E27FC236}">
                <a16:creationId xmlns:a16="http://schemas.microsoft.com/office/drawing/2014/main" xmlns="" id="{FE311EE3-DC8D-4E60-B9DF-0FB2C4ED8BC4}"/>
              </a:ext>
            </a:extLst>
          </p:cNvPr>
          <p:cNvSpPr txBox="1"/>
          <p:nvPr/>
        </p:nvSpPr>
        <p:spPr>
          <a:xfrm>
            <a:off x="12651698" y="5606814"/>
            <a:ext cx="522094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>
              <a:buClr>
                <a:srgbClr val="A4189A"/>
              </a:buClr>
              <a:buSzPts val="2400"/>
            </a:pPr>
            <a:r>
              <a:rPr lang="uk-UA" sz="3600" b="1" i="1" dirty="0" smtClean="0">
                <a:solidFill>
                  <a:srgbClr val="A4189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ДОСТУПНІСТЬ</a:t>
            </a:r>
            <a:endParaRPr lang="uk-UA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hape 364">
            <a:extLst>
              <a:ext uri="{FF2B5EF4-FFF2-40B4-BE49-F238E27FC236}">
                <a16:creationId xmlns:a16="http://schemas.microsoft.com/office/drawing/2014/main" xmlns="" id="{95DB5008-3191-4537-B78F-405E7C189522}"/>
              </a:ext>
            </a:extLst>
          </p:cNvPr>
          <p:cNvSpPr txBox="1"/>
          <p:nvPr/>
        </p:nvSpPr>
        <p:spPr>
          <a:xfrm>
            <a:off x="5650774" y="9035838"/>
            <a:ext cx="9895932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>
              <a:buClr>
                <a:srgbClr val="A4189A"/>
              </a:buClr>
              <a:buSzPts val="2400"/>
            </a:pPr>
            <a:r>
              <a:rPr lang="uk-UA" sz="3600" b="1" i="1" dirty="0" smtClean="0">
                <a:solidFill>
                  <a:srgbClr val="A4189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КЛІЄНТООРІЄНТОВНІСТЬ </a:t>
            </a:r>
            <a:endParaRPr lang="uk-UA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Shape 365">
            <a:extLst>
              <a:ext uri="{FF2B5EF4-FFF2-40B4-BE49-F238E27FC236}">
                <a16:creationId xmlns:a16="http://schemas.microsoft.com/office/drawing/2014/main" xmlns="" id="{6379FDF2-8E5D-4411-91EB-A6B3330A8A99}"/>
              </a:ext>
            </a:extLst>
          </p:cNvPr>
          <p:cNvSpPr/>
          <p:nvPr/>
        </p:nvSpPr>
        <p:spPr>
          <a:xfrm>
            <a:off x="9508426" y="4606682"/>
            <a:ext cx="2714644" cy="2714644"/>
          </a:xfrm>
          <a:prstGeom prst="diamond">
            <a:avLst/>
          </a:prstGeom>
          <a:solidFill>
            <a:schemeClr val="lt1"/>
          </a:solidFill>
          <a:ln w="254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endParaRPr lang="ru-RU" sz="3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6" name="Shape 366">
            <a:extLst>
              <a:ext uri="{FF2B5EF4-FFF2-40B4-BE49-F238E27FC236}">
                <a16:creationId xmlns:a16="http://schemas.microsoft.com/office/drawing/2014/main" xmlns="" id="{9EF7F84D-C62B-47AF-BB89-D5A5CC858CA5}"/>
              </a:ext>
            </a:extLst>
          </p:cNvPr>
          <p:cNvSpPr/>
          <p:nvPr/>
        </p:nvSpPr>
        <p:spPr>
          <a:xfrm>
            <a:off x="7989827" y="6141640"/>
            <a:ext cx="2733676" cy="2714644"/>
          </a:xfrm>
          <a:prstGeom prst="diamond">
            <a:avLst/>
          </a:prstGeom>
          <a:solidFill>
            <a:schemeClr val="lt1"/>
          </a:solidFill>
          <a:ln w="254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endParaRPr lang="ru-RU" sz="3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7" name="Shape 367">
            <a:extLst>
              <a:ext uri="{FF2B5EF4-FFF2-40B4-BE49-F238E27FC236}">
                <a16:creationId xmlns:a16="http://schemas.microsoft.com/office/drawing/2014/main" xmlns="" id="{F3EEF1AD-FB00-4B87-9F59-43734D2CCFEA}"/>
              </a:ext>
            </a:extLst>
          </p:cNvPr>
          <p:cNvSpPr/>
          <p:nvPr/>
        </p:nvSpPr>
        <p:spPr>
          <a:xfrm>
            <a:off x="6494383" y="4665979"/>
            <a:ext cx="2714644" cy="2571768"/>
          </a:xfrm>
          <a:prstGeom prst="diamond">
            <a:avLst/>
          </a:prstGeom>
          <a:solidFill>
            <a:schemeClr val="lt1"/>
          </a:solidFill>
          <a:ln w="254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endParaRPr lang="ru-RU" sz="3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8" name="Shape 368">
            <a:extLst>
              <a:ext uri="{FF2B5EF4-FFF2-40B4-BE49-F238E27FC236}">
                <a16:creationId xmlns:a16="http://schemas.microsoft.com/office/drawing/2014/main" xmlns="" id="{1D2F8454-7CE9-494B-9492-34560D2B6DAC}"/>
              </a:ext>
            </a:extLst>
          </p:cNvPr>
          <p:cNvSpPr/>
          <p:nvPr/>
        </p:nvSpPr>
        <p:spPr>
          <a:xfrm rot="18962391">
            <a:off x="8818359" y="7508874"/>
            <a:ext cx="1197251" cy="1080196"/>
          </a:xfrm>
          <a:prstGeom prst="rtTriangle">
            <a:avLst/>
          </a:prstGeom>
          <a:solidFill>
            <a:srgbClr val="FFC000"/>
          </a:solidFill>
          <a:ln w="254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endParaRPr lang="ru-RU" sz="3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19" name="Shape 369">
            <a:extLst>
              <a:ext uri="{FF2B5EF4-FFF2-40B4-BE49-F238E27FC236}">
                <a16:creationId xmlns:a16="http://schemas.microsoft.com/office/drawing/2014/main" xmlns="" id="{4D8CEC9D-B4AB-4F29-B131-FE85CDD2BAD5}"/>
              </a:ext>
            </a:extLst>
          </p:cNvPr>
          <p:cNvSpPr/>
          <p:nvPr/>
        </p:nvSpPr>
        <p:spPr>
          <a:xfrm rot="-8039498">
            <a:off x="10767660" y="5385918"/>
            <a:ext cx="1127324" cy="1370560"/>
          </a:xfrm>
          <a:prstGeom prst="rtTriangle">
            <a:avLst/>
          </a:prstGeom>
          <a:solidFill>
            <a:srgbClr val="FFC000"/>
          </a:solidFill>
          <a:ln w="254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endParaRPr lang="ru-RU" sz="3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20" name="Shape 370">
            <a:extLst>
              <a:ext uri="{FF2B5EF4-FFF2-40B4-BE49-F238E27FC236}">
                <a16:creationId xmlns:a16="http://schemas.microsoft.com/office/drawing/2014/main" xmlns="" id="{BC930584-8A25-43BB-8B96-0AD7C5B09F38}"/>
              </a:ext>
            </a:extLst>
          </p:cNvPr>
          <p:cNvSpPr/>
          <p:nvPr/>
        </p:nvSpPr>
        <p:spPr>
          <a:xfrm rot="2700000">
            <a:off x="6792547" y="5383905"/>
            <a:ext cx="1147665" cy="1168909"/>
          </a:xfrm>
          <a:prstGeom prst="rtTriangle">
            <a:avLst/>
          </a:prstGeom>
          <a:solidFill>
            <a:srgbClr val="FFC000"/>
          </a:solidFill>
          <a:ln w="254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endParaRPr lang="ru-RU" sz="3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21" name="Shape 371">
            <a:extLst>
              <a:ext uri="{FF2B5EF4-FFF2-40B4-BE49-F238E27FC236}">
                <a16:creationId xmlns:a16="http://schemas.microsoft.com/office/drawing/2014/main" xmlns="" id="{04B3A3E4-58CA-4039-BD39-DD677247E435}"/>
              </a:ext>
            </a:extLst>
          </p:cNvPr>
          <p:cNvSpPr/>
          <p:nvPr/>
        </p:nvSpPr>
        <p:spPr>
          <a:xfrm rot="8100000">
            <a:off x="8889225" y="3394165"/>
            <a:ext cx="945016" cy="883170"/>
          </a:xfrm>
          <a:prstGeom prst="rtTriangle">
            <a:avLst/>
          </a:prstGeom>
          <a:solidFill>
            <a:srgbClr val="FFC000"/>
          </a:solidFill>
          <a:ln w="254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50" tIns="91400" rIns="182850" bIns="91400" anchor="ctr" anchorCtr="0">
            <a:noAutofit/>
          </a:bodyPr>
          <a:lstStyle/>
          <a:p>
            <a:endParaRPr lang="ru-RU" sz="36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  <p:sp>
        <p:nvSpPr>
          <p:cNvPr id="22" name="Shape 363">
            <a:extLst>
              <a:ext uri="{FF2B5EF4-FFF2-40B4-BE49-F238E27FC236}">
                <a16:creationId xmlns:a16="http://schemas.microsoft.com/office/drawing/2014/main" xmlns="" id="{0EB6A6C8-9E41-407C-8FFA-6B48D6DC5B47}"/>
              </a:ext>
            </a:extLst>
          </p:cNvPr>
          <p:cNvSpPr txBox="1"/>
          <p:nvPr/>
        </p:nvSpPr>
        <p:spPr>
          <a:xfrm>
            <a:off x="7652626" y="2283273"/>
            <a:ext cx="37116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>
              <a:buClr>
                <a:srgbClr val="A4189A"/>
              </a:buClr>
              <a:buSzPts val="2400"/>
            </a:pPr>
            <a:r>
              <a:rPr lang="uk-UA" sz="3600" b="1" i="1" dirty="0" smtClean="0">
                <a:solidFill>
                  <a:srgbClr val="A4189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ПРОСТОТА</a:t>
            </a:r>
            <a:endParaRPr lang="uk-UA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01FBA9E-DB27-44AF-869B-B3D7C95200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168" y="300253"/>
            <a:ext cx="2663280" cy="96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752012"/>
            <a:ext cx="18288000" cy="601356"/>
          </a:xfrm>
          <a:custGeom>
            <a:avLst/>
            <a:gdLst/>
            <a:ahLst/>
            <a:cxnLst/>
            <a:rect l="l" t="t" r="r" b="b"/>
            <a:pathLst>
              <a:path w="18288000" h="1171575">
                <a:moveTo>
                  <a:pt x="0" y="0"/>
                </a:moveTo>
                <a:lnTo>
                  <a:pt x="18288000" y="0"/>
                </a:lnTo>
                <a:lnTo>
                  <a:pt x="18288000" y="1171574"/>
                </a:lnTo>
                <a:lnTo>
                  <a:pt x="0" y="1171574"/>
                </a:lnTo>
                <a:lnTo>
                  <a:pt x="0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pPr algn="ctr"/>
            <a:endParaRPr sz="36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AF63A79-E44E-4F35-BFC3-D0D636F1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461" y="266700"/>
            <a:ext cx="2662939" cy="969477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xmlns="" id="{70F54987-74EF-4B14-AE96-7C5387EDD181}"/>
              </a:ext>
            </a:extLst>
          </p:cNvPr>
          <p:cNvSpPr txBox="1">
            <a:spLocks/>
          </p:cNvSpPr>
          <p:nvPr/>
        </p:nvSpPr>
        <p:spPr>
          <a:xfrm>
            <a:off x="270882" y="1773522"/>
            <a:ext cx="6914096" cy="335445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4800" b="1" i="0" u="none" strike="noStrike" kern="1200" cap="none" spc="0" normalizeH="0" baseline="0" dirty="0" smtClean="0">
                <a:ln>
                  <a:noFill/>
                </a:ln>
                <a:solidFill>
                  <a:srgbClr val="E2AC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ФІНАНСОВА</a:t>
            </a:r>
            <a:r>
              <a:rPr kumimoji="0" lang="uk-UA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2AC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ГАРАНТІЯ </a:t>
            </a:r>
            <a:r>
              <a:rPr kumimoji="0" lang="uk-UA" altLang="ko-KR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kumimoji="0" lang="uk-UA" altLang="ko-KR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kumimoji="0" lang="uk-UA" altLang="ko-KR" sz="6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6B787AFB-8D1F-4756-A94F-BA910B9C2739}"/>
              </a:ext>
            </a:extLst>
          </p:cNvPr>
          <p:cNvSpPr txBox="1">
            <a:spLocks/>
          </p:cNvSpPr>
          <p:nvPr/>
        </p:nvSpPr>
        <p:spPr>
          <a:xfrm>
            <a:off x="6541987" y="721704"/>
            <a:ext cx="3654738" cy="4572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uk-UA" sz="3600" i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зручний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600" i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швидкий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600" i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ефективний</a:t>
            </a:r>
            <a:endParaRPr lang="uk-UA" sz="40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8597" y="2627275"/>
            <a:ext cx="714086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СПОСІБ ЗАБЕЗПЕЧЕННЯ СПЛАТИ </a:t>
            </a:r>
          </a:p>
          <a:p>
            <a:pPr algn="ctr"/>
            <a:r>
              <a:rPr lang="uk-UA" sz="2800" b="1" i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МИТНИХ ПЛАТЕЖІВ</a:t>
            </a:r>
            <a:r>
              <a:rPr lang="uk-UA" sz="28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</a:p>
          <a:p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9899858" y="2035612"/>
            <a:ext cx="593734" cy="194421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70F54987-74EF-4B14-AE96-7C5387EDD181}"/>
              </a:ext>
            </a:extLst>
          </p:cNvPr>
          <p:cNvSpPr txBox="1">
            <a:spLocks/>
          </p:cNvSpPr>
          <p:nvPr/>
        </p:nvSpPr>
        <p:spPr>
          <a:xfrm>
            <a:off x="1524718" y="382347"/>
            <a:ext cx="14822212" cy="92333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ko-KR" sz="4400" b="1" kern="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ПЕРЕВАГИ ФІНАНСОВОЇ ГАРАНТІЇ</a:t>
            </a:r>
            <a:endParaRPr lang="ko-KR" altLang="en-US" sz="4400" b="1" kern="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3672" y="4774652"/>
            <a:ext cx="166338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Оформлення від </a:t>
            </a:r>
            <a:r>
              <a:rPr lang="en-US" sz="4400" b="1" i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r>
            <a:r>
              <a:rPr lang="uk-UA" sz="4400" b="1" i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2800" b="1" i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ХВ</a:t>
            </a:r>
            <a:endParaRPr lang="en-US" sz="2800" b="1" i="1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800" b="1" i="1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800" b="1" i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Оформлення послуги в режимі </a:t>
            </a:r>
            <a:r>
              <a:rPr lang="en-US" sz="3600" b="1" i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online</a:t>
            </a:r>
            <a:endParaRPr lang="uk-UA" sz="3600" b="1" i="1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uk-UA" sz="2800" b="1" i="1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</a:t>
            </a:r>
            <a:r>
              <a:rPr lang="ru-RU" sz="2800" b="1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інімальні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затрати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грошових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коштів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для </a:t>
            </a:r>
            <a:r>
              <a:rPr lang="ru-RU" sz="2800" b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отримання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послуги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b="1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lang="ru-RU" sz="2800" b="1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ідсутність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необхідності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внесення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заставних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коштів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на </a:t>
            </a:r>
            <a:r>
              <a:rPr lang="ru-RU" sz="2800" b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рахунки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фіскальних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b="1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органів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uk-UA" sz="2800" b="1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5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71482"/>
            <a:ext cx="18288000" cy="681886"/>
          </a:xfrm>
          <a:custGeom>
            <a:avLst/>
            <a:gdLst/>
            <a:ahLst/>
            <a:cxnLst/>
            <a:rect l="l" t="t" r="r" b="b"/>
            <a:pathLst>
              <a:path w="18288000" h="1171575">
                <a:moveTo>
                  <a:pt x="0" y="0"/>
                </a:moveTo>
                <a:lnTo>
                  <a:pt x="18288000" y="0"/>
                </a:lnTo>
                <a:lnTo>
                  <a:pt x="18288000" y="1171574"/>
                </a:lnTo>
                <a:lnTo>
                  <a:pt x="0" y="1171574"/>
                </a:lnTo>
                <a:lnTo>
                  <a:pt x="0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pPr algn="ctr"/>
            <a:endParaRPr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AF63A79-E44E-4F35-BFC3-D0D636F1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461" y="266700"/>
            <a:ext cx="2662939" cy="96947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627276" y="3055268"/>
            <a:ext cx="13033448" cy="9286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ФІНАНСОВА ГАРАНТ</a:t>
            </a:r>
            <a:r>
              <a:rPr kumimoji="0" lang="uk-UA" altLang="ko-KR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ІЯ </a:t>
            </a:r>
            <a:r>
              <a:rPr kumimoji="0" lang="uk-UA" altLang="ko-KR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E2AC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ДЛЯ РОСТРОЧКИ ПДВ</a:t>
            </a:r>
            <a:endParaRPr kumimoji="0" lang="ko-KR" altLang="en-US" sz="7200" b="1" i="0" u="none" strike="noStrike" kern="0" cap="none" spc="0" normalizeH="0" baseline="0" noProof="0" dirty="0">
              <a:ln>
                <a:noFill/>
              </a:ln>
              <a:solidFill>
                <a:srgbClr val="E2AC00"/>
              </a:solidFill>
              <a:effectLst/>
              <a:uLnTx/>
              <a:uFillTx/>
              <a:latin typeface="Verdana" pitchFamily="34" charset="0"/>
              <a:ea typeface="+mj-ea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5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80004"/>
            <a:ext cx="18288000" cy="673364"/>
          </a:xfrm>
          <a:custGeom>
            <a:avLst/>
            <a:gdLst/>
            <a:ahLst/>
            <a:cxnLst/>
            <a:rect l="l" t="t" r="r" b="b"/>
            <a:pathLst>
              <a:path w="18288000" h="1171575">
                <a:moveTo>
                  <a:pt x="0" y="0"/>
                </a:moveTo>
                <a:lnTo>
                  <a:pt x="18288000" y="0"/>
                </a:lnTo>
                <a:lnTo>
                  <a:pt x="18288000" y="1171574"/>
                </a:lnTo>
                <a:lnTo>
                  <a:pt x="0" y="1171574"/>
                </a:lnTo>
                <a:lnTo>
                  <a:pt x="0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pPr algn="ctr"/>
            <a:endParaRPr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173DB7C-7053-4FD0-B97D-76B0B605A647}"/>
              </a:ext>
            </a:extLst>
          </p:cNvPr>
          <p:cNvSpPr txBox="1"/>
          <p:nvPr/>
        </p:nvSpPr>
        <p:spPr>
          <a:xfrm>
            <a:off x="692808" y="1543101"/>
            <a:ext cx="169523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Розстрочка</a:t>
            </a:r>
            <a:r>
              <a:rPr lang="ru-RU" sz="80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8000" b="1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сплати</a:t>
            </a:r>
            <a:r>
              <a:rPr lang="ru-RU" sz="80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ПДВ </a:t>
            </a:r>
            <a:endParaRPr lang="en-US" sz="80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88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24 </a:t>
            </a:r>
            <a:r>
              <a:rPr lang="uk-UA" sz="88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місяці </a:t>
            </a:r>
            <a:endParaRPr lang="en-US" sz="80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9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 реальна оптимізація</a:t>
            </a:r>
            <a:endParaRPr lang="ru-RU" sz="8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AF63A79-E44E-4F35-BFC3-D0D636F1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461" y="266700"/>
            <a:ext cx="2662939" cy="96947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42" y="5786442"/>
            <a:ext cx="685804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15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680004"/>
            <a:ext cx="18288000" cy="673364"/>
          </a:xfrm>
          <a:custGeom>
            <a:avLst/>
            <a:gdLst/>
            <a:ahLst/>
            <a:cxnLst/>
            <a:rect l="l" t="t" r="r" b="b"/>
            <a:pathLst>
              <a:path w="18288000" h="1171575">
                <a:moveTo>
                  <a:pt x="0" y="0"/>
                </a:moveTo>
                <a:lnTo>
                  <a:pt x="18288000" y="0"/>
                </a:lnTo>
                <a:lnTo>
                  <a:pt x="18288000" y="1171574"/>
                </a:lnTo>
                <a:lnTo>
                  <a:pt x="0" y="1171574"/>
                </a:lnTo>
                <a:lnTo>
                  <a:pt x="0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pPr algn="ctr"/>
            <a:endParaRPr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173DB7C-7053-4FD0-B97D-76B0B605A647}"/>
              </a:ext>
            </a:extLst>
          </p:cNvPr>
          <p:cNvSpPr txBox="1"/>
          <p:nvPr/>
        </p:nvSpPr>
        <p:spPr>
          <a:xfrm>
            <a:off x="1871192" y="461095"/>
            <a:ext cx="1268071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РОЗСТРОЧЕННЯ СПЛАТИ </a:t>
            </a:r>
            <a:r>
              <a:rPr lang="uk-UA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ІМПОРТНОГО ПДВ</a:t>
            </a:r>
          </a:p>
          <a:p>
            <a:pPr algn="ctr"/>
            <a:r>
              <a:rPr lang="uk-UA" sz="4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7FA746-2FE6-45C2-8506-28411F2DD76A}"/>
              </a:ext>
            </a:extLst>
          </p:cNvPr>
          <p:cNvSpPr txBox="1"/>
          <p:nvPr/>
        </p:nvSpPr>
        <p:spPr>
          <a:xfrm>
            <a:off x="800100" y="1993900"/>
            <a:ext cx="166878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ЗАКОНОДАВСТВО</a:t>
            </a:r>
            <a:endParaRPr lang="ru-RU" sz="3200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3200" b="1" u="sng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u="sng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Постанова КМУ від 04.10. 2017 </a:t>
            </a:r>
            <a:r>
              <a:rPr lang="ru-RU" sz="3600" b="1" u="sng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</a:t>
            </a:r>
            <a:r>
              <a:rPr lang="en-US" sz="3600" b="1" u="sng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u="sng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775 </a:t>
            </a:r>
            <a:endParaRPr lang="ru-RU" sz="3600" b="1" u="sng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Постанова </a:t>
            </a:r>
            <a:r>
              <a:rPr lang="ru-RU" sz="360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КМУ від 07.02.2018 </a:t>
            </a:r>
            <a:r>
              <a:rPr lang="ru-RU" sz="36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 85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36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 затвердження Порядку надання розстрочення сплати податку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додану вартість та </a:t>
            </a:r>
            <a:r>
              <a:rPr lang="uk-UA" sz="3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застосування забезпечення виконання зобов’язань під час ввезення на митну територію України обладнання для власного виробництва на території України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».</a:t>
            </a:r>
          </a:p>
          <a:p>
            <a:pPr algn="just"/>
            <a:endParaRPr lang="ru-RU" sz="36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3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Податковий коде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кс Укра</a:t>
            </a:r>
            <a:r>
              <a:rPr lang="uk-UA" sz="36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їни</a:t>
            </a:r>
            <a:r>
              <a:rPr lang="uk-UA" sz="3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пункт 58, 59 та </a:t>
            </a:r>
            <a:r>
              <a:rPr lang="uk-UA" sz="3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 підрозділу 2 розділу XX   «Перехідні положення».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3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Митний кодекс України, розділ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AF63A79-E44E-4F35-BFC3-D0D636F1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461" y="266700"/>
            <a:ext cx="2662939" cy="9694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04203CD-8EB1-4873-8D98-727388509331}"/>
              </a:ext>
            </a:extLst>
          </p:cNvPr>
          <p:cNvSpPr txBox="1"/>
          <p:nvPr/>
        </p:nvSpPr>
        <p:spPr>
          <a:xfrm>
            <a:off x="503040" y="2500184"/>
            <a:ext cx="1390124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39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ru-RU" sz="239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69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752012"/>
            <a:ext cx="18288000" cy="601356"/>
          </a:xfrm>
          <a:custGeom>
            <a:avLst/>
            <a:gdLst/>
            <a:ahLst/>
            <a:cxnLst/>
            <a:rect l="l" t="t" r="r" b="b"/>
            <a:pathLst>
              <a:path w="18288000" h="1171575">
                <a:moveTo>
                  <a:pt x="0" y="0"/>
                </a:moveTo>
                <a:lnTo>
                  <a:pt x="18288000" y="0"/>
                </a:lnTo>
                <a:lnTo>
                  <a:pt x="18288000" y="1171574"/>
                </a:lnTo>
                <a:lnTo>
                  <a:pt x="0" y="1171574"/>
                </a:lnTo>
                <a:lnTo>
                  <a:pt x="0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pPr algn="ctr"/>
            <a:endParaRPr sz="3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173DB7C-7053-4FD0-B97D-76B0B605A647}"/>
              </a:ext>
            </a:extLst>
          </p:cNvPr>
          <p:cNvSpPr txBox="1"/>
          <p:nvPr/>
        </p:nvSpPr>
        <p:spPr>
          <a:xfrm>
            <a:off x="1000068" y="1285848"/>
            <a:ext cx="1620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РОЗСТРОЧКА СПЛАТИ ПДВ </a:t>
            </a:r>
          </a:p>
          <a:p>
            <a:pPr algn="ctr"/>
            <a:r>
              <a:rPr lang="ru-RU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ІМПОРТІ ОБЛАДНАННЯ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AF63A79-E44E-4F35-BFC3-D0D636F1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461" y="266700"/>
            <a:ext cx="2662939" cy="969477"/>
          </a:xfrm>
          <a:prstGeom prst="rect">
            <a:avLst/>
          </a:prstGeom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9283" y="3286112"/>
            <a:ext cx="1109825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 descr="Пов’язане зображенн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08" y="4286244"/>
            <a:ext cx="4146660" cy="2000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001124" y="6500822"/>
            <a:ext cx="2500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211</a:t>
            </a:r>
            <a:endParaRPr lang="ru-RU" sz="8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236</Words>
  <Application>Microsoft Office PowerPoint</Application>
  <PresentationFormat>Произвольный</PresentationFormat>
  <Paragraphs>62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맑은 고딕</vt:lpstr>
      <vt:lpstr>Arial</vt:lpstr>
      <vt:lpstr>Calibri</vt:lpstr>
      <vt:lpstr>Roboto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НАШІ ЦІННОСТІ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Тест</dc:creator>
  <cp:lastModifiedBy>Тест</cp:lastModifiedBy>
  <cp:revision>94</cp:revision>
  <cp:lastPrinted>2018-11-15T17:37:27Z</cp:lastPrinted>
  <dcterms:created xsi:type="dcterms:W3CDTF">2018-11-15T16:46:58Z</dcterms:created>
  <dcterms:modified xsi:type="dcterms:W3CDTF">2019-12-05T18:24:33Z</dcterms:modified>
</cp:coreProperties>
</file>